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55"/>
  </p:notesMasterIdLst>
  <p:sldIdLst>
    <p:sldId id="306" r:id="rId2"/>
    <p:sldId id="572" r:id="rId3"/>
    <p:sldId id="506" r:id="rId4"/>
    <p:sldId id="507" r:id="rId5"/>
    <p:sldId id="508" r:id="rId6"/>
    <p:sldId id="570" r:id="rId7"/>
    <p:sldId id="509" r:id="rId8"/>
    <p:sldId id="510" r:id="rId9"/>
    <p:sldId id="511" r:id="rId10"/>
    <p:sldId id="513" r:id="rId11"/>
    <p:sldId id="573" r:id="rId12"/>
    <p:sldId id="514" r:id="rId13"/>
    <p:sldId id="515" r:id="rId14"/>
    <p:sldId id="516" r:id="rId15"/>
    <p:sldId id="517" r:id="rId16"/>
    <p:sldId id="518" r:id="rId17"/>
    <p:sldId id="519" r:id="rId18"/>
    <p:sldId id="520" r:id="rId19"/>
    <p:sldId id="521" r:id="rId20"/>
    <p:sldId id="522" r:id="rId21"/>
    <p:sldId id="571" r:id="rId22"/>
    <p:sldId id="574" r:id="rId23"/>
    <p:sldId id="575" r:id="rId24"/>
    <p:sldId id="576" r:id="rId25"/>
    <p:sldId id="577" r:id="rId26"/>
    <p:sldId id="578" r:id="rId27"/>
    <p:sldId id="579" r:id="rId28"/>
    <p:sldId id="580" r:id="rId29"/>
    <p:sldId id="581" r:id="rId30"/>
    <p:sldId id="582" r:id="rId31"/>
    <p:sldId id="583" r:id="rId32"/>
    <p:sldId id="584" r:id="rId33"/>
    <p:sldId id="585" r:id="rId34"/>
    <p:sldId id="591" r:id="rId35"/>
    <p:sldId id="586" r:id="rId36"/>
    <p:sldId id="587" r:id="rId37"/>
    <p:sldId id="588" r:id="rId38"/>
    <p:sldId id="589" r:id="rId39"/>
    <p:sldId id="590" r:id="rId40"/>
    <p:sldId id="556" r:id="rId41"/>
    <p:sldId id="557" r:id="rId42"/>
    <p:sldId id="558" r:id="rId43"/>
    <p:sldId id="559" r:id="rId44"/>
    <p:sldId id="560" r:id="rId45"/>
    <p:sldId id="561" r:id="rId46"/>
    <p:sldId id="562" r:id="rId47"/>
    <p:sldId id="563" r:id="rId48"/>
    <p:sldId id="564" r:id="rId49"/>
    <p:sldId id="565" r:id="rId50"/>
    <p:sldId id="566" r:id="rId51"/>
    <p:sldId id="567" r:id="rId52"/>
    <p:sldId id="568" r:id="rId53"/>
    <p:sldId id="569" r:id="rId54"/>
  </p:sldIdLst>
  <p:sldSz cx="9144000" cy="6858000" type="screen4x3"/>
  <p:notesSz cx="6797675" cy="9874250"/>
  <p:defaultTextStyle>
    <a:defPPr>
      <a:defRPr lang="en-US"/>
    </a:defPPr>
    <a:lvl1pPr algn="l" rtl="0" fontAlgn="base">
      <a:spcBef>
        <a:spcPct val="0"/>
      </a:spcBef>
      <a:spcAft>
        <a:spcPct val="0"/>
      </a:spcAft>
      <a:defRPr kern="1200">
        <a:solidFill>
          <a:schemeClr val="tx1"/>
        </a:solidFill>
        <a:latin typeface="Lucida Console" pitchFamily="49" charset="0"/>
        <a:ea typeface="+mn-ea"/>
        <a:cs typeface="+mn-cs"/>
      </a:defRPr>
    </a:lvl1pPr>
    <a:lvl2pPr marL="457200" algn="l" rtl="0" fontAlgn="base">
      <a:spcBef>
        <a:spcPct val="0"/>
      </a:spcBef>
      <a:spcAft>
        <a:spcPct val="0"/>
      </a:spcAft>
      <a:defRPr kern="1200">
        <a:solidFill>
          <a:schemeClr val="tx1"/>
        </a:solidFill>
        <a:latin typeface="Lucida Console" pitchFamily="49" charset="0"/>
        <a:ea typeface="+mn-ea"/>
        <a:cs typeface="+mn-cs"/>
      </a:defRPr>
    </a:lvl2pPr>
    <a:lvl3pPr marL="914400" algn="l" rtl="0" fontAlgn="base">
      <a:spcBef>
        <a:spcPct val="0"/>
      </a:spcBef>
      <a:spcAft>
        <a:spcPct val="0"/>
      </a:spcAft>
      <a:defRPr kern="1200">
        <a:solidFill>
          <a:schemeClr val="tx1"/>
        </a:solidFill>
        <a:latin typeface="Lucida Console" pitchFamily="49" charset="0"/>
        <a:ea typeface="+mn-ea"/>
        <a:cs typeface="+mn-cs"/>
      </a:defRPr>
    </a:lvl3pPr>
    <a:lvl4pPr marL="1371600" algn="l" rtl="0" fontAlgn="base">
      <a:spcBef>
        <a:spcPct val="0"/>
      </a:spcBef>
      <a:spcAft>
        <a:spcPct val="0"/>
      </a:spcAft>
      <a:defRPr kern="1200">
        <a:solidFill>
          <a:schemeClr val="tx1"/>
        </a:solidFill>
        <a:latin typeface="Lucida Console" pitchFamily="49" charset="0"/>
        <a:ea typeface="+mn-ea"/>
        <a:cs typeface="+mn-cs"/>
      </a:defRPr>
    </a:lvl4pPr>
    <a:lvl5pPr marL="1828800" algn="l" rtl="0" fontAlgn="base">
      <a:spcBef>
        <a:spcPct val="0"/>
      </a:spcBef>
      <a:spcAft>
        <a:spcPct val="0"/>
      </a:spcAft>
      <a:defRPr kern="1200">
        <a:solidFill>
          <a:schemeClr val="tx1"/>
        </a:solidFill>
        <a:latin typeface="Lucida Console" pitchFamily="49" charset="0"/>
        <a:ea typeface="+mn-ea"/>
        <a:cs typeface="+mn-cs"/>
      </a:defRPr>
    </a:lvl5pPr>
    <a:lvl6pPr marL="2286000" algn="l" defTabSz="914400" rtl="0" eaLnBrk="1" latinLnBrk="0" hangingPunct="1">
      <a:defRPr kern="1200">
        <a:solidFill>
          <a:schemeClr val="tx1"/>
        </a:solidFill>
        <a:latin typeface="Lucida Console" pitchFamily="49" charset="0"/>
        <a:ea typeface="+mn-ea"/>
        <a:cs typeface="+mn-cs"/>
      </a:defRPr>
    </a:lvl6pPr>
    <a:lvl7pPr marL="2743200" algn="l" defTabSz="914400" rtl="0" eaLnBrk="1" latinLnBrk="0" hangingPunct="1">
      <a:defRPr kern="1200">
        <a:solidFill>
          <a:schemeClr val="tx1"/>
        </a:solidFill>
        <a:latin typeface="Lucida Console" pitchFamily="49" charset="0"/>
        <a:ea typeface="+mn-ea"/>
        <a:cs typeface="+mn-cs"/>
      </a:defRPr>
    </a:lvl7pPr>
    <a:lvl8pPr marL="3200400" algn="l" defTabSz="914400" rtl="0" eaLnBrk="1" latinLnBrk="0" hangingPunct="1">
      <a:defRPr kern="1200">
        <a:solidFill>
          <a:schemeClr val="tx1"/>
        </a:solidFill>
        <a:latin typeface="Lucida Console" pitchFamily="49" charset="0"/>
        <a:ea typeface="+mn-ea"/>
        <a:cs typeface="+mn-cs"/>
      </a:defRPr>
    </a:lvl8pPr>
    <a:lvl9pPr marL="3657600" algn="l" defTabSz="914400" rtl="0" eaLnBrk="1" latinLnBrk="0" hangingPunct="1">
      <a:defRPr kern="1200">
        <a:solidFill>
          <a:schemeClr val="tx1"/>
        </a:solidFill>
        <a:latin typeface="Lucida Console" pitchFamily="49"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00FF"/>
    <a:srgbClr val="6699FF"/>
    <a:srgbClr val="FFCC00"/>
    <a:srgbClr val="FFFF00"/>
    <a:srgbClr val="FF00FF"/>
    <a:srgbClr val="00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96482" autoAdjust="0"/>
  </p:normalViewPr>
  <p:slideViewPr>
    <p:cSldViewPr>
      <p:cViewPr>
        <p:scale>
          <a:sx n="70" d="100"/>
          <a:sy n="70" d="100"/>
        </p:scale>
        <p:origin x="-1920" y="-63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wmf"/><Relationship Id="rId7" Type="http://schemas.openxmlformats.org/officeDocument/2006/relationships/image" Target="../media/image10.wmf"/><Relationship Id="rId2" Type="http://schemas.openxmlformats.org/officeDocument/2006/relationships/image" Target="../media/image5.wmf"/><Relationship Id="rId1" Type="http://schemas.openxmlformats.org/officeDocument/2006/relationships/image" Target="../media/image4.wmf"/><Relationship Id="rId6" Type="http://schemas.openxmlformats.org/officeDocument/2006/relationships/image" Target="../media/image9.wmf"/><Relationship Id="rId5" Type="http://schemas.openxmlformats.org/officeDocument/2006/relationships/image" Target="../media/image8.wmf"/><Relationship Id="rId4"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69635" name="Rectangle 3"/>
          <p:cNvSpPr>
            <a:spLocks noGrp="1" noChangeArrowheads="1"/>
          </p:cNvSpPr>
          <p:nvPr>
            <p:ph type="dt" idx="1"/>
          </p:nvPr>
        </p:nvSpPr>
        <p:spPr bwMode="auto">
          <a:xfrm>
            <a:off x="3850443"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931863" y="741363"/>
            <a:ext cx="4933950" cy="3702050"/>
          </a:xfrm>
          <a:prstGeom prst="rect">
            <a:avLst/>
          </a:prstGeom>
          <a:noFill/>
          <a:ln w="9525">
            <a:solidFill>
              <a:srgbClr val="000000"/>
            </a:solidFill>
            <a:miter lim="800000"/>
            <a:headEnd/>
            <a:tailEnd/>
          </a:ln>
        </p:spPr>
      </p:sp>
      <p:sp>
        <p:nvSpPr>
          <p:cNvPr id="69637" name="Rectangle 5"/>
          <p:cNvSpPr>
            <a:spLocks noGrp="1" noChangeArrowheads="1"/>
          </p:cNvSpPr>
          <p:nvPr>
            <p:ph type="body" sz="quarter" idx="3"/>
          </p:nvPr>
        </p:nvSpPr>
        <p:spPr bwMode="auto">
          <a:xfrm>
            <a:off x="679768" y="4690269"/>
            <a:ext cx="5438140" cy="44434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Klepnutím lze upravit styly předlohy textu.</a:t>
            </a:r>
          </a:p>
          <a:p>
            <a:pPr lvl="1"/>
            <a:r>
              <a:rPr lang="en-US" noProof="0" smtClean="0"/>
              <a:t>Druhá úroveň</a:t>
            </a:r>
          </a:p>
          <a:p>
            <a:pPr lvl="2"/>
            <a:r>
              <a:rPr lang="en-US" noProof="0" smtClean="0"/>
              <a:t>Třetí úroveň</a:t>
            </a:r>
          </a:p>
          <a:p>
            <a:pPr lvl="3"/>
            <a:r>
              <a:rPr lang="en-US" noProof="0" smtClean="0"/>
              <a:t>Čtvrtá úroveň</a:t>
            </a:r>
          </a:p>
          <a:p>
            <a:pPr lvl="4"/>
            <a:r>
              <a:rPr lang="en-US" noProof="0" smtClean="0"/>
              <a:t>Pátá úroveň</a:t>
            </a:r>
          </a:p>
        </p:txBody>
      </p:sp>
      <p:sp>
        <p:nvSpPr>
          <p:cNvPr id="69638" name="Rectangle 6"/>
          <p:cNvSpPr>
            <a:spLocks noGrp="1" noChangeArrowheads="1"/>
          </p:cNvSpPr>
          <p:nvPr>
            <p:ph type="ftr" sz="quarter" idx="4"/>
          </p:nvPr>
        </p:nvSpPr>
        <p:spPr bwMode="auto">
          <a:xfrm>
            <a:off x="0"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69639" name="Rectangle 7"/>
          <p:cNvSpPr>
            <a:spLocks noGrp="1" noChangeArrowheads="1"/>
          </p:cNvSpPr>
          <p:nvPr>
            <p:ph type="sldNum" sz="quarter" idx="5"/>
          </p:nvPr>
        </p:nvSpPr>
        <p:spPr bwMode="auto">
          <a:xfrm>
            <a:off x="3850443"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A193184A-B19B-4B8E-9E7D-76FD5B3FD12F}" type="slidenum">
              <a:rPr lang="en-US"/>
              <a:pPr>
                <a:defRPr/>
              </a:pPr>
              <a:t>‹#›</a:t>
            </a:fld>
            <a:endParaRPr lang="en-US"/>
          </a:p>
        </p:txBody>
      </p:sp>
    </p:spTree>
    <p:extLst>
      <p:ext uri="{BB962C8B-B14F-4D97-AF65-F5344CB8AC3E}">
        <p14:creationId xmlns:p14="http://schemas.microsoft.com/office/powerpoint/2010/main" val="496821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39800" y="747713"/>
            <a:ext cx="4918075" cy="3689350"/>
          </a:xfrm>
          <a:ln cap="flat"/>
        </p:spPr>
      </p:sp>
      <p:sp>
        <p:nvSpPr>
          <p:cNvPr id="30723" name="Rectangle 3"/>
          <p:cNvSpPr>
            <a:spLocks noGrp="1" noChangeArrowheads="1"/>
          </p:cNvSpPr>
          <p:nvPr>
            <p:ph type="body" idx="1"/>
          </p:nvPr>
        </p:nvSpPr>
        <p:spPr>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193184A-B19B-4B8E-9E7D-76FD5B3FD12F}" type="slidenum">
              <a:rPr lang="en-US" smtClean="0"/>
              <a:pPr>
                <a:defRPr/>
              </a:pPr>
              <a:t>25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939800" y="747713"/>
            <a:ext cx="4918075" cy="3689350"/>
          </a:xfrm>
          <a:ln cap="flat"/>
        </p:spPr>
      </p:sp>
      <p:sp>
        <p:nvSpPr>
          <p:cNvPr id="80899"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a:noFill/>
          <a:ln w="9525"/>
        </p:spPr>
        <p:txBody>
          <a:bodyPr/>
          <a:lstStyle/>
          <a:p>
            <a:endParaRPr lang="en-US" smtClean="0"/>
          </a:p>
        </p:txBody>
      </p:sp>
      <p:sp>
        <p:nvSpPr>
          <p:cNvPr id="79875" name="Rectangle 3"/>
          <p:cNvSpPr>
            <a:spLocks noGrp="1" noRot="1" noChangeAspect="1" noChangeArrowheads="1" noTextEdit="1"/>
          </p:cNvSpPr>
          <p:nvPr>
            <p:ph type="sldImg"/>
          </p:nvPr>
        </p:nvSpPr>
        <p:spPr>
          <a:xfrm>
            <a:off x="939800" y="747713"/>
            <a:ext cx="4918075" cy="3689350"/>
          </a:xfrm>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a:noFill/>
          <a:ln w="9525"/>
        </p:spPr>
        <p:txBody>
          <a:bodyPr/>
          <a:lstStyle/>
          <a:p>
            <a:endParaRPr lang="en-US" smtClean="0"/>
          </a:p>
        </p:txBody>
      </p:sp>
      <p:sp>
        <p:nvSpPr>
          <p:cNvPr id="57347" name="Rectangle 3"/>
          <p:cNvSpPr>
            <a:spLocks noGrp="1" noRot="1" noChangeAspect="1" noChangeArrowheads="1" noTextEdit="1"/>
          </p:cNvSpPr>
          <p:nvPr>
            <p:ph type="sldImg"/>
          </p:nvPr>
        </p:nvSpPr>
        <p:spPr>
          <a:xfrm>
            <a:off x="939800" y="747713"/>
            <a:ext cx="4918075" cy="3689350"/>
          </a:xfrm>
          <a:ln cap="fla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939800" y="747713"/>
            <a:ext cx="4918075" cy="3689350"/>
          </a:xfrm>
          <a:ln cap="flat"/>
        </p:spPr>
      </p:sp>
      <p:sp>
        <p:nvSpPr>
          <p:cNvPr id="59395"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solidFill>
                  <a:prstClr val="black"/>
                </a:solidFill>
              </a:rPr>
              <a:pPr/>
              <a:t>43</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US"/>
          </a:p>
        </p:txBody>
      </p:sp>
      <p:sp>
        <p:nvSpPr>
          <p:cNvPr id="60418" name="Rectangle 2"/>
          <p:cNvSpPr>
            <a:spLocks noGrp="1" noChangeArrowheads="1"/>
          </p:cNvSpPr>
          <p:nvPr>
            <p:ph type="ctrTitle"/>
          </p:nvPr>
        </p:nvSpPr>
        <p:spPr>
          <a:xfrm>
            <a:off x="914400" y="1524000"/>
            <a:ext cx="7623175" cy="1752600"/>
          </a:xfrm>
        </p:spPr>
        <p:txBody>
          <a:bodyPr/>
          <a:lstStyle>
            <a:lvl1pPr>
              <a:defRPr sz="36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2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r>
              <a:rPr lang="en-US" altLang="en-US" smtClean="0"/>
              <a:t>CG III (NPGR010) - J. Křivánek 2015</a:t>
            </a:r>
            <a:endParaRPr lang="en-US" altLang="en-US"/>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pPr>
                <a:defRPr/>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1494967-73EE-4A75-A827-47B02327E019}"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EADD9CE-F701-461C-B89C-FFB430199842}"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Klepnutím lze upravit styl předlohy nadpisů.</a:t>
            </a:r>
          </a:p>
        </p:txBody>
      </p:sp>
      <p:sp>
        <p:nvSpPr>
          <p:cNvPr id="1638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Klepnutím lze upravit styly předlohy textu.</a:t>
            </a:r>
          </a:p>
          <a:p>
            <a:pPr lvl="1"/>
            <a:r>
              <a:rPr lang="en-US" altLang="en-US" smtClean="0"/>
              <a:t>Druhá úroveň</a:t>
            </a:r>
          </a:p>
          <a:p>
            <a:pPr lvl="2"/>
            <a:r>
              <a:rPr lang="en-US" altLang="en-US" smtClean="0"/>
              <a:t>Třetí úroveň</a:t>
            </a:r>
          </a:p>
          <a:p>
            <a:pPr lvl="3"/>
            <a:r>
              <a:rPr lang="en-US" altLang="en-US" smtClean="0"/>
              <a:t>Čtvrtá úroveň</a:t>
            </a:r>
          </a:p>
          <a:p>
            <a:pPr lvl="4"/>
            <a:r>
              <a:rPr lang="en-US" altLang="en-US" smtClean="0"/>
              <a:t>Pátá úroveň</a:t>
            </a:r>
          </a:p>
        </p:txBody>
      </p:sp>
      <p:sp>
        <p:nvSpPr>
          <p:cNvPr id="5939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a:defRPr/>
            </a:pPr>
            <a:endParaRPr lang="en-US" alt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a:defRPr/>
            </a:pPr>
            <a:r>
              <a:rPr lang="en-US" altLang="en-US" smtClean="0"/>
              <a:t>CG III (NPGR010) - J. Křivánek 2015</a:t>
            </a:r>
            <a:endParaRPr lang="en-US" altLang="en-US"/>
          </a:p>
        </p:txBody>
      </p:sp>
      <p:sp>
        <p:nvSpPr>
          <p:cNvPr id="5939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pPr>
              <a:defRPr/>
            </a:pPr>
            <a:fld id="{7DD9C3A3-A5F7-4232-B253-D7CE55098032}" type="slidenum">
              <a:rPr lang="en-US" altLang="en-US"/>
              <a:pPr>
                <a:defRPr/>
              </a:pPr>
              <a:t>‹#›</a:t>
            </a:fld>
            <a:endParaRPr lang="en-US" altLang="en-US"/>
          </a:p>
        </p:txBody>
      </p:sp>
      <p:sp>
        <p:nvSpPr>
          <p:cNvPr id="5939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a:p>
        </p:txBody>
      </p:sp>
      <p:sp>
        <p:nvSpPr>
          <p:cNvPr id="5940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defRPr/>
            </a:pPr>
            <a:endParaRPr lang="en-US"/>
          </a:p>
        </p:txBody>
      </p:sp>
      <p:sp>
        <p:nvSpPr>
          <p:cNvPr id="59401" name="Rectangle 9"/>
          <p:cNvSpPr>
            <a:spLocks noChangeArrowheads="1"/>
          </p:cNvSpPr>
          <p:nvPr userDrawn="1"/>
        </p:nvSpPr>
        <p:spPr bwMode="auto">
          <a:xfrm>
            <a:off x="395288" y="6092825"/>
            <a:ext cx="8353425" cy="144463"/>
          </a:xfrm>
          <a:prstGeom prst="rect">
            <a:avLst/>
          </a:prstGeom>
          <a:solidFill>
            <a:schemeClr val="bg1"/>
          </a:solidFill>
          <a:ln w="9525">
            <a:noFill/>
            <a:miter lim="800000"/>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74"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timing>
    <p:tnLst>
      <p:par>
        <p:cTn id="1" dur="indefinite" restart="never" nodeType="tmRoot"/>
      </p:par>
    </p:tnLst>
  </p:timing>
  <p:hf hd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aroslav.Krivanek@mff.cuni.cz"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8.wmf"/><Relationship Id="rId5" Type="http://schemas.openxmlformats.org/officeDocument/2006/relationships/oleObject" Target="../embeddings/oleObject15.bin"/><Relationship Id="rId4" Type="http://schemas.openxmlformats.org/officeDocument/2006/relationships/image" Target="../media/image17.wmf"/></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oleObject" Target="../embeddings/oleObject16.bin"/><Relationship Id="rId7"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1.wmf"/><Relationship Id="rId5" Type="http://schemas.openxmlformats.org/officeDocument/2006/relationships/oleObject" Target="../embeddings/oleObject17.bin"/><Relationship Id="rId4" Type="http://schemas.openxmlformats.org/officeDocument/2006/relationships/image" Target="../media/image20.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wmf"/><Relationship Id="rId5" Type="http://schemas.openxmlformats.org/officeDocument/2006/relationships/oleObject" Target="../embeddings/oleObject2.bin"/><Relationship Id="rId4" Type="http://schemas.openxmlformats.org/officeDocument/2006/relationships/image" Target="../media/image1.w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26.wmf"/><Relationship Id="rId4" Type="http://schemas.openxmlformats.org/officeDocument/2006/relationships/oleObject" Target="../embeddings/oleObject19.bin"/></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9.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21.bin"/><Relationship Id="rId5" Type="http://schemas.openxmlformats.org/officeDocument/2006/relationships/image" Target="../media/image28.wmf"/><Relationship Id="rId4" Type="http://schemas.openxmlformats.org/officeDocument/2006/relationships/oleObject" Target="../embeddings/oleObject20.bin"/></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6.wmf"/><Relationship Id="rId13" Type="http://schemas.openxmlformats.org/officeDocument/2006/relationships/oleObject" Target="../embeddings/oleObject9.bin"/><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8.wmf"/><Relationship Id="rId2" Type="http://schemas.openxmlformats.org/officeDocument/2006/relationships/slideLayout" Target="../slideLayouts/slideLayout2.xml"/><Relationship Id="rId16" Type="http://schemas.openxmlformats.org/officeDocument/2006/relationships/image" Target="../media/image10.wmf"/><Relationship Id="rId1" Type="http://schemas.openxmlformats.org/officeDocument/2006/relationships/vmlDrawing" Target="../drawings/vmlDrawing2.vml"/><Relationship Id="rId6" Type="http://schemas.openxmlformats.org/officeDocument/2006/relationships/image" Target="../media/image5.wmf"/><Relationship Id="rId11" Type="http://schemas.openxmlformats.org/officeDocument/2006/relationships/oleObject" Target="../embeddings/oleObject8.bin"/><Relationship Id="rId5" Type="http://schemas.openxmlformats.org/officeDocument/2006/relationships/oleObject" Target="../embeddings/oleObject5.bin"/><Relationship Id="rId15" Type="http://schemas.openxmlformats.org/officeDocument/2006/relationships/oleObject" Target="../embeddings/oleObject10.bin"/><Relationship Id="rId10" Type="http://schemas.openxmlformats.org/officeDocument/2006/relationships/image" Target="../media/image7.wmf"/><Relationship Id="rId4" Type="http://schemas.openxmlformats.org/officeDocument/2006/relationships/image" Target="../media/image4.wmf"/><Relationship Id="rId9" Type="http://schemas.openxmlformats.org/officeDocument/2006/relationships/oleObject" Target="../embeddings/oleObject7.bin"/><Relationship Id="rId14" Type="http://schemas.openxmlformats.org/officeDocument/2006/relationships/image" Target="../media/image9.w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2.png"/><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2.pn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0.tiff"/><Relationship Id="rId2" Type="http://schemas.openxmlformats.org/officeDocument/2006/relationships/image" Target="../media/image47.tiff"/><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image" Target="../media/image52.tiff"/><Relationship Id="rId7" Type="http://schemas.openxmlformats.org/officeDocument/2006/relationships/image" Target="../media/image55.jpeg"/><Relationship Id="rId2" Type="http://schemas.openxmlformats.org/officeDocument/2006/relationships/image" Target="../media/image51.tiff"/><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37.png"/><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3.wmf"/><Relationship Id="rId5" Type="http://schemas.openxmlformats.org/officeDocument/2006/relationships/oleObject" Target="../embeddings/oleObject12.bin"/><Relationship Id="rId4" Type="http://schemas.openxmlformats.org/officeDocument/2006/relationships/image" Target="../media/image12.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4.wmf"/><Relationship Id="rId4" Type="http://schemas.openxmlformats.org/officeDocument/2006/relationships/oleObject" Target="../embeddings/oleObject1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en-US" b="1" dirty="0" smtClean="0"/>
              <a:t>Computer graphics </a:t>
            </a:r>
            <a:r>
              <a:rPr lang="cs-CZ" b="1" dirty="0" smtClean="0"/>
              <a:t>III –</a:t>
            </a:r>
            <a:br>
              <a:rPr lang="cs-CZ" b="1" dirty="0" smtClean="0"/>
            </a:br>
            <a:r>
              <a:rPr lang="cs-CZ" b="1" dirty="0" smtClean="0"/>
              <a:t>	Monte Carlo </a:t>
            </a:r>
            <a:r>
              <a:rPr lang="en-US" b="1" dirty="0" smtClean="0"/>
              <a:t>integration II</a:t>
            </a:r>
            <a:endParaRPr lang="cs-CZ" b="1" dirty="0" smtClean="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r>
              <a:rPr lang="cs-CZ" sz="2000" dirty="0" smtClean="0"/>
              <a:t>Jaroslav Křivánek, MFF UK</a:t>
            </a:r>
          </a:p>
          <a:p>
            <a:pPr eaLnBrk="1" hangingPunct="1"/>
            <a:r>
              <a:rPr lang="en-US" sz="2000" dirty="0" smtClean="0">
                <a:hlinkClick r:id="rId2"/>
              </a:rPr>
              <a:t>Jaroslav.Krivanek@mff.cuni.cz</a:t>
            </a:r>
            <a:endParaRPr lang="cs-CZ" sz="2000" dirty="0" smtClean="0"/>
          </a:p>
          <a:p>
            <a:pPr eaLnBrk="1" hangingPunct="1"/>
            <a:endParaRPr lang="cs-CZ" sz="2000"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745614" y="1497558"/>
            <a:ext cx="3434898" cy="3011562"/>
            <a:chOff x="5220072" y="1527175"/>
            <a:chExt cx="3434898" cy="3011562"/>
          </a:xfrm>
        </p:grpSpPr>
        <p:pic>
          <p:nvPicPr>
            <p:cNvPr id="6" name="Picture 5"/>
            <p:cNvPicPr>
              <a:picLocks noChangeAspect="1" noChangeArrowheads="1"/>
            </p:cNvPicPr>
            <p:nvPr/>
          </p:nvPicPr>
          <p:blipFill>
            <a:blip r:embed="rId2" cstate="print"/>
            <a:srcRect l="19425"/>
            <a:stretch>
              <a:fillRect/>
            </a:stretch>
          </p:blipFill>
          <p:spPr bwMode="auto">
            <a:xfrm>
              <a:off x="5940152" y="1628801"/>
              <a:ext cx="2688159" cy="2592410"/>
            </a:xfrm>
            <a:prstGeom prst="rect">
              <a:avLst/>
            </a:prstGeom>
            <a:noFill/>
            <a:ln w="9525">
              <a:noFill/>
              <a:miter lim="800000"/>
              <a:headEnd/>
              <a:tailEnd/>
            </a:ln>
            <a:effectLst/>
          </p:spPr>
        </p:pic>
        <p:sp>
          <p:nvSpPr>
            <p:cNvPr id="7" name="TextBox 6"/>
            <p:cNvSpPr txBox="1"/>
            <p:nvPr/>
          </p:nvSpPr>
          <p:spPr>
            <a:xfrm>
              <a:off x="6301326" y="2212988"/>
              <a:ext cx="615874" cy="369332"/>
            </a:xfrm>
            <a:prstGeom prst="rect">
              <a:avLst/>
            </a:prstGeom>
            <a:noFill/>
          </p:spPr>
          <p:txBody>
            <a:bodyPr wrap="none" rtlCol="0">
              <a:spAutoFit/>
            </a:bodyPr>
            <a:lstStyle/>
            <a:p>
              <a:r>
                <a:rPr lang="cs-CZ" i="1" dirty="0" smtClean="0">
                  <a:latin typeface="+mj-lt"/>
                </a:rPr>
                <a:t>p</a:t>
              </a:r>
              <a:r>
                <a:rPr lang="en-US" dirty="0" smtClean="0">
                  <a:latin typeface="+mj-lt"/>
                </a:rPr>
                <a:t>(</a:t>
              </a:r>
              <a:r>
                <a:rPr lang="en-US" i="1" dirty="0" smtClean="0">
                  <a:latin typeface="+mj-lt"/>
                </a:rPr>
                <a:t>x</a:t>
              </a:r>
              <a:r>
                <a:rPr lang="en-US" dirty="0" smtClean="0">
                  <a:latin typeface="+mj-lt"/>
                </a:rPr>
                <a:t>)</a:t>
              </a:r>
              <a:endParaRPr lang="en-US" dirty="0">
                <a:latin typeface="+mj-lt"/>
              </a:endParaRPr>
            </a:p>
          </p:txBody>
        </p:sp>
        <p:sp>
          <p:nvSpPr>
            <p:cNvPr id="10" name="TextBox 9"/>
            <p:cNvSpPr txBox="1"/>
            <p:nvPr/>
          </p:nvSpPr>
          <p:spPr>
            <a:xfrm>
              <a:off x="5840848" y="4077072"/>
              <a:ext cx="338554" cy="461665"/>
            </a:xfrm>
            <a:prstGeom prst="rect">
              <a:avLst/>
            </a:prstGeom>
            <a:noFill/>
          </p:spPr>
          <p:txBody>
            <a:bodyPr wrap="none" rtlCol="0">
              <a:spAutoFit/>
            </a:bodyPr>
            <a:lstStyle/>
            <a:p>
              <a:r>
                <a:rPr lang="en-US" sz="2400" i="1" dirty="0" smtClean="0">
                  <a:latin typeface="Times New Roman" pitchFamily="18" charset="0"/>
                  <a:cs typeface="Times New Roman" pitchFamily="18" charset="0"/>
                </a:rPr>
                <a:t>a</a:t>
              </a:r>
              <a:endParaRPr lang="en-US" sz="2400" dirty="0">
                <a:latin typeface="Times New Roman" pitchFamily="18" charset="0"/>
                <a:cs typeface="Times New Roman" pitchFamily="18" charset="0"/>
              </a:endParaRPr>
            </a:p>
          </p:txBody>
        </p:sp>
        <p:sp>
          <p:nvSpPr>
            <p:cNvPr id="11" name="TextBox 10"/>
            <p:cNvSpPr txBox="1"/>
            <p:nvPr/>
          </p:nvSpPr>
          <p:spPr>
            <a:xfrm>
              <a:off x="5646310" y="3901992"/>
              <a:ext cx="338554" cy="461665"/>
            </a:xfrm>
            <a:prstGeom prst="rect">
              <a:avLst/>
            </a:prstGeom>
            <a:noFill/>
          </p:spPr>
          <p:txBody>
            <a:bodyPr wrap="none" rtlCol="0">
              <a:spAutoFit/>
            </a:bodyPr>
            <a:lstStyle/>
            <a:p>
              <a:r>
                <a:rPr lang="en-US" sz="2400" i="1" dirty="0" smtClean="0">
                  <a:latin typeface="Times New Roman" pitchFamily="18" charset="0"/>
                  <a:cs typeface="Times New Roman" pitchFamily="18" charset="0"/>
                </a:rPr>
                <a:t>0</a:t>
              </a:r>
              <a:endParaRPr lang="en-US" sz="2400" dirty="0">
                <a:latin typeface="Times New Roman" pitchFamily="18" charset="0"/>
                <a:cs typeface="Times New Roman" pitchFamily="18" charset="0"/>
              </a:endParaRPr>
            </a:p>
          </p:txBody>
        </p:sp>
        <p:sp>
          <p:nvSpPr>
            <p:cNvPr id="12" name="TextBox 11"/>
            <p:cNvSpPr txBox="1"/>
            <p:nvPr/>
          </p:nvSpPr>
          <p:spPr>
            <a:xfrm>
              <a:off x="5220072" y="1527175"/>
              <a:ext cx="816249" cy="461665"/>
            </a:xfrm>
            <a:prstGeom prst="rect">
              <a:avLst/>
            </a:prstGeom>
            <a:noFill/>
          </p:spPr>
          <p:txBody>
            <a:bodyPr wrap="none" rtlCol="0">
              <a:spAutoFit/>
            </a:bodyPr>
            <a:lstStyle/>
            <a:p>
              <a:r>
                <a:rPr lang="en-US" sz="2400" i="1" dirty="0" smtClean="0">
                  <a:latin typeface="Times New Roman" pitchFamily="18" charset="0"/>
                  <a:cs typeface="Times New Roman" pitchFamily="18" charset="0"/>
                </a:rPr>
                <a:t>MAX</a:t>
              </a:r>
              <a:endParaRPr lang="en-US" sz="2400" dirty="0">
                <a:latin typeface="Times New Roman" pitchFamily="18" charset="0"/>
                <a:cs typeface="Times New Roman" pitchFamily="18" charset="0"/>
              </a:endParaRPr>
            </a:p>
          </p:txBody>
        </p:sp>
        <p:sp>
          <p:nvSpPr>
            <p:cNvPr id="13" name="TextBox 12"/>
            <p:cNvSpPr txBox="1"/>
            <p:nvPr/>
          </p:nvSpPr>
          <p:spPr>
            <a:xfrm>
              <a:off x="8316416" y="4077072"/>
              <a:ext cx="338554" cy="461665"/>
            </a:xfrm>
            <a:prstGeom prst="rect">
              <a:avLst/>
            </a:prstGeom>
            <a:noFill/>
          </p:spPr>
          <p:txBody>
            <a:bodyPr wrap="none" rtlCol="0">
              <a:spAutoFit/>
            </a:bodyPr>
            <a:lstStyle/>
            <a:p>
              <a:r>
                <a:rPr lang="en-US" sz="2400" i="1" dirty="0" smtClean="0">
                  <a:latin typeface="Times New Roman" pitchFamily="18" charset="0"/>
                  <a:cs typeface="Times New Roman" pitchFamily="18" charset="0"/>
                </a:rPr>
                <a:t>b</a:t>
              </a:r>
              <a:endParaRPr lang="en-US" sz="2400" dirty="0">
                <a:latin typeface="Times New Roman" pitchFamily="18" charset="0"/>
                <a:cs typeface="Times New Roman" pitchFamily="18" charset="0"/>
              </a:endParaRPr>
            </a:p>
          </p:txBody>
        </p:sp>
      </p:grpSp>
      <p:sp>
        <p:nvSpPr>
          <p:cNvPr id="2" name="Title 1"/>
          <p:cNvSpPr>
            <a:spLocks noGrp="1"/>
          </p:cNvSpPr>
          <p:nvPr>
            <p:ph type="title"/>
          </p:nvPr>
        </p:nvSpPr>
        <p:spPr>
          <a:xfrm>
            <a:off x="457200" y="277813"/>
            <a:ext cx="8219256" cy="1139825"/>
          </a:xfrm>
        </p:spPr>
        <p:txBody>
          <a:bodyPr/>
          <a:lstStyle/>
          <a:p>
            <a:r>
              <a:rPr lang="en-US" dirty="0" smtClean="0"/>
              <a:t>Rejection sampling in 1D</a:t>
            </a:r>
            <a:endParaRPr lang="en-US" dirty="0"/>
          </a:p>
        </p:txBody>
      </p:sp>
      <p:sp>
        <p:nvSpPr>
          <p:cNvPr id="3" name="Content Placeholder 2"/>
          <p:cNvSpPr>
            <a:spLocks noGrp="1"/>
          </p:cNvSpPr>
          <p:nvPr>
            <p:ph idx="1"/>
          </p:nvPr>
        </p:nvSpPr>
        <p:spPr/>
        <p:txBody>
          <a:bodyPr/>
          <a:lstStyle/>
          <a:p>
            <a:pPr>
              <a:lnSpc>
                <a:spcPct val="90000"/>
              </a:lnSpc>
            </a:pPr>
            <a:r>
              <a:rPr lang="en-US" dirty="0" smtClean="0"/>
              <a:t>Algorithm</a:t>
            </a:r>
            <a:endParaRPr lang="cs-CZ" dirty="0" smtClean="0"/>
          </a:p>
          <a:p>
            <a:pPr lvl="1">
              <a:lnSpc>
                <a:spcPct val="90000"/>
              </a:lnSpc>
            </a:pPr>
            <a:r>
              <a:rPr lang="en-US" dirty="0" smtClean="0"/>
              <a:t>Choose random </a:t>
            </a:r>
            <a:r>
              <a:rPr lang="cs-CZ" i="1" dirty="0" smtClean="0"/>
              <a:t>u</a:t>
            </a:r>
            <a:r>
              <a:rPr lang="cs-CZ" baseline="-25000" dirty="0" smtClean="0"/>
              <a:t>1</a:t>
            </a:r>
            <a:r>
              <a:rPr lang="cs-CZ" dirty="0" smtClean="0"/>
              <a:t> </a:t>
            </a:r>
            <a:r>
              <a:rPr lang="en-US" dirty="0" smtClean="0"/>
              <a:t>from Uniform </a:t>
            </a:r>
            <a:r>
              <a:rPr lang="en-US" i="1" dirty="0" smtClean="0">
                <a:latin typeface="Times New Roman" pitchFamily="18" charset="0"/>
                <a:cs typeface="Times New Roman" pitchFamily="18" charset="0"/>
              </a:rPr>
              <a:t>R</a:t>
            </a:r>
            <a:r>
              <a:rPr lang="en-US" dirty="0" smtClean="0">
                <a:latin typeface="Times New Roman" pitchFamily="18" charset="0"/>
                <a:cs typeface="Times New Roman" pitchFamily="18" charset="0"/>
              </a:rPr>
              <a:t>(</a:t>
            </a:r>
            <a:r>
              <a:rPr lang="en-US" i="1" dirty="0" smtClean="0">
                <a:latin typeface="Times New Roman" pitchFamily="18" charset="0"/>
                <a:cs typeface="Times New Roman" pitchFamily="18" charset="0"/>
              </a:rPr>
              <a:t>a</a:t>
            </a:r>
            <a:r>
              <a:rPr lang="en-US" dirty="0" smtClean="0">
                <a:latin typeface="Times New Roman" pitchFamily="18" charset="0"/>
                <a:cs typeface="Times New Roman" pitchFamily="18" charset="0"/>
              </a:rPr>
              <a:t>, </a:t>
            </a:r>
            <a:r>
              <a:rPr lang="en-US" i="1"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a:t>
            </a:r>
          </a:p>
          <a:p>
            <a:pPr lvl="1">
              <a:lnSpc>
                <a:spcPct val="90000"/>
              </a:lnSpc>
            </a:pPr>
            <a:r>
              <a:rPr lang="en-US" dirty="0" smtClean="0"/>
              <a:t>Choose random </a:t>
            </a:r>
            <a:r>
              <a:rPr lang="cs-CZ" i="1" dirty="0" smtClean="0"/>
              <a:t>u</a:t>
            </a:r>
            <a:r>
              <a:rPr lang="cs-CZ" baseline="-25000" dirty="0" smtClean="0"/>
              <a:t>2</a:t>
            </a:r>
            <a:r>
              <a:rPr lang="cs-CZ" dirty="0" smtClean="0"/>
              <a:t> </a:t>
            </a:r>
            <a:r>
              <a:rPr lang="en-US" dirty="0" smtClean="0"/>
              <a:t>from Uniform </a:t>
            </a:r>
            <a:r>
              <a:rPr lang="en-US" i="1" dirty="0" smtClean="0">
                <a:latin typeface="Times New Roman" pitchFamily="18" charset="0"/>
                <a:cs typeface="Times New Roman" pitchFamily="18" charset="0"/>
              </a:rPr>
              <a:t>R</a:t>
            </a:r>
            <a:r>
              <a:rPr lang="en-US" dirty="0" smtClean="0">
                <a:latin typeface="Times New Roman" pitchFamily="18" charset="0"/>
                <a:cs typeface="Times New Roman" pitchFamily="18" charset="0"/>
              </a:rPr>
              <a:t>(</a:t>
            </a:r>
            <a:r>
              <a:rPr lang="en-US" i="1" dirty="0" smtClean="0">
                <a:latin typeface="Times New Roman" pitchFamily="18" charset="0"/>
                <a:cs typeface="Times New Roman" pitchFamily="18" charset="0"/>
              </a:rPr>
              <a:t>0</a:t>
            </a:r>
            <a:r>
              <a:rPr lang="en-US" dirty="0" smtClean="0">
                <a:latin typeface="Times New Roman" pitchFamily="18" charset="0"/>
                <a:cs typeface="Times New Roman" pitchFamily="18" charset="0"/>
              </a:rPr>
              <a:t>, </a:t>
            </a:r>
            <a:r>
              <a:rPr lang="en-US" i="1" dirty="0" smtClean="0">
                <a:latin typeface="Times New Roman" pitchFamily="18" charset="0"/>
                <a:cs typeface="Times New Roman" pitchFamily="18" charset="0"/>
              </a:rPr>
              <a:t>MAX</a:t>
            </a:r>
            <a:r>
              <a:rPr lang="en-US" dirty="0" smtClean="0">
                <a:latin typeface="Times New Roman" pitchFamily="18" charset="0"/>
                <a:cs typeface="Times New Roman" pitchFamily="18" charset="0"/>
              </a:rPr>
              <a:t>)</a:t>
            </a:r>
            <a:endParaRPr lang="cs-CZ" baseline="-25000" dirty="0" smtClean="0">
              <a:latin typeface="Times New Roman" pitchFamily="18" charset="0"/>
              <a:cs typeface="Times New Roman" pitchFamily="18" charset="0"/>
            </a:endParaRPr>
          </a:p>
          <a:p>
            <a:pPr lvl="1">
              <a:lnSpc>
                <a:spcPct val="90000"/>
              </a:lnSpc>
            </a:pPr>
            <a:r>
              <a:rPr lang="en-US" dirty="0" smtClean="0"/>
              <a:t>Accept the sample only if </a:t>
            </a:r>
            <a:r>
              <a:rPr lang="cs-CZ" i="1" dirty="0" smtClean="0"/>
              <a:t>p</a:t>
            </a:r>
            <a:r>
              <a:rPr lang="en-US" dirty="0"/>
              <a:t>(</a:t>
            </a:r>
            <a:r>
              <a:rPr lang="cs-CZ" i="1" dirty="0"/>
              <a:t>u</a:t>
            </a:r>
            <a:r>
              <a:rPr lang="cs-CZ" baseline="-25000" dirty="0"/>
              <a:t>1</a:t>
            </a:r>
            <a:r>
              <a:rPr lang="en-US" dirty="0"/>
              <a:t>) </a:t>
            </a:r>
            <a:r>
              <a:rPr lang="en-US" dirty="0" smtClean="0"/>
              <a:t>&gt; </a:t>
            </a:r>
            <a:r>
              <a:rPr lang="cs-CZ" i="1" dirty="0" smtClean="0"/>
              <a:t>u</a:t>
            </a:r>
            <a:r>
              <a:rPr lang="cs-CZ" baseline="-25000" dirty="0" smtClean="0"/>
              <a:t>2</a:t>
            </a:r>
            <a:endParaRPr lang="cs-CZ" dirty="0" smtClean="0"/>
          </a:p>
          <a:p>
            <a:pPr lvl="1">
              <a:lnSpc>
                <a:spcPct val="90000"/>
              </a:lnSpc>
            </a:pPr>
            <a:r>
              <a:rPr lang="en-US" dirty="0" smtClean="0"/>
              <a:t>Repeat until a sample is accepted</a:t>
            </a:r>
            <a:endParaRPr lang="cs-CZ" dirty="0" smtClean="0"/>
          </a:p>
          <a:p>
            <a:pPr>
              <a:lnSpc>
                <a:spcPct val="90000"/>
              </a:lnSpc>
            </a:pPr>
            <a:endParaRPr lang="en-US" dirty="0" smtClean="0"/>
          </a:p>
          <a:p>
            <a:pPr>
              <a:lnSpc>
                <a:spcPct val="90000"/>
              </a:lnSpc>
            </a:pPr>
            <a:r>
              <a:rPr lang="en-US" dirty="0" smtClean="0"/>
              <a:t>The accepted samples have the </a:t>
            </a:r>
            <a:br>
              <a:rPr lang="en-US" dirty="0" smtClean="0"/>
            </a:br>
            <a:r>
              <a:rPr lang="en-US" dirty="0" smtClean="0"/>
              <a:t>distribution given by the pdf </a:t>
            </a:r>
            <a:r>
              <a:rPr lang="cs-CZ" i="1" dirty="0" smtClean="0"/>
              <a:t>p</a:t>
            </a:r>
            <a:r>
              <a:rPr lang="cs-CZ" dirty="0" smtClean="0"/>
              <a:t>(</a:t>
            </a:r>
            <a:r>
              <a:rPr lang="cs-CZ" i="1" dirty="0" smtClean="0"/>
              <a:t>x</a:t>
            </a:r>
            <a:r>
              <a:rPr lang="cs-CZ" dirty="0" smtClean="0"/>
              <a:t>) </a:t>
            </a:r>
          </a:p>
          <a:p>
            <a:pPr>
              <a:lnSpc>
                <a:spcPct val="90000"/>
              </a:lnSpc>
            </a:pPr>
            <a:endParaRPr lang="cs-CZ" dirty="0" smtClean="0"/>
          </a:p>
          <a:p>
            <a:pPr>
              <a:lnSpc>
                <a:spcPct val="90000"/>
              </a:lnSpc>
            </a:pPr>
            <a:r>
              <a:rPr lang="en-US" dirty="0" smtClean="0"/>
              <a:t>Efficiency </a:t>
            </a:r>
            <a:r>
              <a:rPr lang="cs-CZ" dirty="0" smtClean="0"/>
              <a:t>= </a:t>
            </a:r>
            <a:r>
              <a:rPr lang="en-US" dirty="0" smtClean="0"/>
              <a:t>% of accepted samples</a:t>
            </a:r>
          </a:p>
          <a:p>
            <a:pPr lvl="1">
              <a:lnSpc>
                <a:spcPct val="90000"/>
              </a:lnSpc>
            </a:pPr>
            <a:r>
              <a:rPr lang="en-US" dirty="0" smtClean="0"/>
              <a:t>Area under the pdf graph /</a:t>
            </a:r>
            <a:r>
              <a:rPr lang="cs-CZ" dirty="0" smtClean="0"/>
              <a:t> </a:t>
            </a:r>
            <a:r>
              <a:rPr lang="en-US" dirty="0" smtClean="0"/>
              <a:t>area of the bounding rectangle</a:t>
            </a:r>
            <a:endParaRPr lang="cs-CZ" dirty="0" smtClean="0"/>
          </a:p>
          <a:p>
            <a:endParaRPr lang="en-US" dirty="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10</a:t>
            </a:fld>
            <a:endParaRPr lang="en-US" altLang="en-US"/>
          </a:p>
        </p:txBody>
      </p:sp>
    </p:spTree>
    <p:extLst>
      <p:ext uri="{BB962C8B-B14F-4D97-AF65-F5344CB8AC3E}">
        <p14:creationId xmlns:p14="http://schemas.microsoft.com/office/powerpoint/2010/main" val="412584832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Transformation method vs. Rejection sampling</a:t>
            </a:r>
            <a:endParaRPr lang="cs-CZ" dirty="0"/>
          </a:p>
        </p:txBody>
      </p:sp>
      <p:sp>
        <p:nvSpPr>
          <p:cNvPr id="3" name="Zástupný symbol pro obsah 2"/>
          <p:cNvSpPr>
            <a:spLocks noGrp="1"/>
          </p:cNvSpPr>
          <p:nvPr>
            <p:ph idx="1"/>
          </p:nvPr>
        </p:nvSpPr>
        <p:spPr/>
        <p:txBody>
          <a:bodyPr/>
          <a:lstStyle/>
          <a:p>
            <a:pPr marL="342900" lvl="1" indent="-342900">
              <a:buClr>
                <a:schemeClr val="accent1"/>
              </a:buClr>
              <a:buSzPct val="65000"/>
              <a:buFont typeface="Wingdings" pitchFamily="2" charset="2"/>
              <a:buChar char="n"/>
            </a:pPr>
            <a:r>
              <a:rPr lang="en-US" dirty="0" smtClean="0"/>
              <a:t>Transformation method </a:t>
            </a:r>
            <a:r>
              <a:rPr lang="en-US" b="1" dirty="0" smtClean="0"/>
              <a:t>Pros</a:t>
            </a:r>
          </a:p>
          <a:p>
            <a:pPr marL="695325" lvl="2" indent="-342900"/>
            <a:r>
              <a:rPr lang="en-US" dirty="0" smtClean="0"/>
              <a:t>Almost always </a:t>
            </a:r>
            <a:r>
              <a:rPr lang="en-US" dirty="0"/>
              <a:t>more </a:t>
            </a:r>
            <a:r>
              <a:rPr lang="en-US" dirty="0" smtClean="0"/>
              <a:t>efficient than rejection sampling (unless the transformation formula </a:t>
            </a:r>
            <a:r>
              <a:rPr lang="en-US" i="1" dirty="0" smtClean="0"/>
              <a:t>x</a:t>
            </a:r>
            <a:r>
              <a:rPr lang="en-US" dirty="0" smtClean="0"/>
              <a:t> = </a:t>
            </a:r>
            <a:r>
              <a:rPr lang="en-US" i="1" dirty="0" smtClean="0"/>
              <a:t>P</a:t>
            </a:r>
            <a:r>
              <a:rPr lang="en-US" baseline="30000" dirty="0" smtClean="0"/>
              <a:t>-1</a:t>
            </a:r>
            <a:r>
              <a:rPr lang="en-US" dirty="0" smtClean="0"/>
              <a:t>(</a:t>
            </a:r>
            <a:r>
              <a:rPr lang="en-US" i="1" dirty="0" smtClean="0"/>
              <a:t>u</a:t>
            </a:r>
            <a:r>
              <a:rPr lang="en-US" dirty="0" smtClean="0"/>
              <a:t>) turns our extremely complex)</a:t>
            </a:r>
          </a:p>
          <a:p>
            <a:pPr marL="695325" lvl="2" indent="-342900"/>
            <a:r>
              <a:rPr lang="en-US" dirty="0" smtClean="0"/>
              <a:t>Has a constant time complexity and the random number count is known upfront</a:t>
            </a:r>
          </a:p>
          <a:p>
            <a:pPr marL="342900" lvl="1" indent="-342900">
              <a:buClr>
                <a:schemeClr val="accent1"/>
              </a:buClr>
              <a:buSzPct val="65000"/>
              <a:buFont typeface="Wingdings" pitchFamily="2" charset="2"/>
              <a:buChar char="n"/>
            </a:pPr>
            <a:r>
              <a:rPr lang="en-US" dirty="0" smtClean="0"/>
              <a:t>Transformation method </a:t>
            </a:r>
            <a:r>
              <a:rPr lang="en-US" b="1" dirty="0" smtClean="0"/>
              <a:t>Cons</a:t>
            </a:r>
          </a:p>
          <a:p>
            <a:pPr marL="695325" lvl="2" indent="-342900"/>
            <a:r>
              <a:rPr lang="en-US" dirty="0" smtClean="0"/>
              <a:t>May not be feasible (we may not be able to find the suitable form for</a:t>
            </a:r>
            <a:r>
              <a:rPr lang="en-US" i="1" dirty="0" smtClean="0"/>
              <a:t> </a:t>
            </a:r>
            <a:r>
              <a:rPr lang="en-US" i="1" dirty="0"/>
              <a:t>x</a:t>
            </a:r>
            <a:r>
              <a:rPr lang="en-US" dirty="0"/>
              <a:t> = </a:t>
            </a:r>
            <a:r>
              <a:rPr lang="en-US" i="1" dirty="0"/>
              <a:t>P</a:t>
            </a:r>
            <a:r>
              <a:rPr lang="en-US" baseline="30000" dirty="0"/>
              <a:t>-1</a:t>
            </a:r>
            <a:r>
              <a:rPr lang="en-US" dirty="0"/>
              <a:t>(</a:t>
            </a:r>
            <a:r>
              <a:rPr lang="en-US" i="1" dirty="0"/>
              <a:t>u</a:t>
            </a:r>
            <a:r>
              <a:rPr lang="en-US" dirty="0" smtClean="0"/>
              <a:t>)), but rejection sampling is always applicable as long as we can evaluate the pdf (i.e. rejection sampling is more general)</a:t>
            </a:r>
            <a:endParaRPr lang="en-US" dirty="0"/>
          </a:p>
          <a:p>
            <a:pPr marL="342900" lvl="1" indent="-342900">
              <a:buClr>
                <a:srgbClr val="2DA2BF"/>
              </a:buClr>
              <a:buSzPct val="65000"/>
              <a:buFont typeface="Wingdings" pitchFamily="2" charset="2"/>
              <a:buChar char="n"/>
            </a:pPr>
            <a:r>
              <a:rPr lang="en-US" dirty="0" smtClean="0">
                <a:solidFill>
                  <a:prstClr val="black"/>
                </a:solidFill>
              </a:rPr>
              <a:t>Smart </a:t>
            </a:r>
            <a:r>
              <a:rPr lang="en-US" dirty="0">
                <a:solidFill>
                  <a:prstClr val="black"/>
                </a:solidFill>
              </a:rPr>
              <a:t>rejection sampling can be very </a:t>
            </a:r>
            <a:r>
              <a:rPr lang="en-US" dirty="0" smtClean="0">
                <a:solidFill>
                  <a:prstClr val="black"/>
                </a:solidFill>
              </a:rPr>
              <a:t>efficient (e.g. the Ziggurat method, see Wikipedia)</a:t>
            </a:r>
            <a:endParaRPr lang="en-US" dirty="0">
              <a:solidFill>
                <a:prstClr val="black"/>
              </a:solidFill>
            </a:endParaRPr>
          </a:p>
          <a:p>
            <a:pPr marL="695325" lvl="2" indent="-342900"/>
            <a:endParaRPr lang="cs-CZ" dirty="0"/>
          </a:p>
        </p:txBody>
      </p:sp>
      <p:sp>
        <p:nvSpPr>
          <p:cNvPr id="4" name="Zástupný symbol pro zápatí 3"/>
          <p:cNvSpPr>
            <a:spLocks noGrp="1"/>
          </p:cNvSpPr>
          <p:nvPr>
            <p:ph type="ftr" sz="quarter" idx="11"/>
          </p:nvPr>
        </p:nvSpPr>
        <p:spPr/>
        <p:txBody>
          <a:bodyPr/>
          <a:lstStyle/>
          <a:p>
            <a:pPr>
              <a:defRPr/>
            </a:pPr>
            <a:r>
              <a:rPr lang="en-US" altLang="en-US" smtClean="0"/>
              <a:t>CG III (NPGR010) - J. Křivánek 2015</a:t>
            </a:r>
            <a:endParaRPr lang="en-US" altLang="en-US"/>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pPr>
                <a:defRPr/>
              </a:pPr>
              <a:t>11</a:t>
            </a:fld>
            <a:endParaRPr lang="en-US" altLang="en-US"/>
          </a:p>
        </p:txBody>
      </p:sp>
    </p:spTree>
    <p:extLst>
      <p:ext uri="{BB962C8B-B14F-4D97-AF65-F5344CB8AC3E}">
        <p14:creationId xmlns:p14="http://schemas.microsoft.com/office/powerpoint/2010/main" val="2267542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507288" cy="1139825"/>
          </a:xfrm>
        </p:spPr>
        <p:txBody>
          <a:bodyPr/>
          <a:lstStyle/>
          <a:p>
            <a:r>
              <a:rPr lang="en-US" dirty="0" smtClean="0"/>
              <a:t>Sampling from a </a:t>
            </a:r>
            <a:r>
              <a:rPr lang="cs-CZ" dirty="0" smtClean="0"/>
              <a:t>2D </a:t>
            </a:r>
            <a:r>
              <a:rPr lang="en-US" dirty="0" smtClean="0"/>
              <a:t>continuous random variable</a:t>
            </a:r>
            <a:endParaRPr lang="en-US" dirty="0"/>
          </a:p>
        </p:txBody>
      </p:sp>
      <p:sp>
        <p:nvSpPr>
          <p:cNvPr id="3" name="Content Placeholder 2"/>
          <p:cNvSpPr>
            <a:spLocks noGrp="1"/>
          </p:cNvSpPr>
          <p:nvPr>
            <p:ph idx="1"/>
          </p:nvPr>
        </p:nvSpPr>
        <p:spPr>
          <a:xfrm>
            <a:off x="457200" y="1634579"/>
            <a:ext cx="8229600" cy="4530725"/>
          </a:xfrm>
        </p:spPr>
        <p:txBody>
          <a:bodyPr/>
          <a:lstStyle/>
          <a:p>
            <a:r>
              <a:rPr lang="en-US" dirty="0" smtClean="0"/>
              <a:t>Conceptually similar to the 2D discrete case</a:t>
            </a:r>
            <a:endParaRPr lang="cs-CZ" dirty="0" smtClean="0"/>
          </a:p>
          <a:p>
            <a:r>
              <a:rPr lang="en-US" dirty="0"/>
              <a:t>Procedure</a:t>
            </a:r>
            <a:endParaRPr lang="cs-CZ" dirty="0"/>
          </a:p>
          <a:p>
            <a:pPr lvl="1"/>
            <a:r>
              <a:rPr lang="en-US" dirty="0" smtClean="0"/>
              <a:t>Given the joint density </a:t>
            </a:r>
            <a:r>
              <a:rPr lang="cs-CZ" i="1" dirty="0" err="1" smtClean="0"/>
              <a:t>p</a:t>
            </a:r>
            <a:r>
              <a:rPr lang="cs-CZ" i="1" baseline="-25000" dirty="0" err="1" smtClean="0"/>
              <a:t>X,Y</a:t>
            </a:r>
            <a:r>
              <a:rPr lang="cs-CZ" dirty="0" smtClean="0"/>
              <a:t>(</a:t>
            </a:r>
            <a:r>
              <a:rPr lang="cs-CZ" i="1" dirty="0" smtClean="0"/>
              <a:t>x</a:t>
            </a:r>
            <a:r>
              <a:rPr lang="cs-CZ" dirty="0" smtClean="0"/>
              <a:t>, </a:t>
            </a:r>
            <a:r>
              <a:rPr lang="cs-CZ" i="1" dirty="0" smtClean="0"/>
              <a:t>y</a:t>
            </a:r>
            <a:r>
              <a:rPr lang="cs-CZ" dirty="0" smtClean="0"/>
              <a:t>) = p</a:t>
            </a:r>
            <a:r>
              <a:rPr lang="en-US" i="1" baseline="-25000" dirty="0" smtClean="0"/>
              <a:t>X</a:t>
            </a:r>
            <a:r>
              <a:rPr lang="en-US" dirty="0" smtClean="0"/>
              <a:t>(x) </a:t>
            </a:r>
            <a:r>
              <a:rPr lang="en-US" dirty="0" err="1" smtClean="0"/>
              <a:t>p</a:t>
            </a:r>
            <a:r>
              <a:rPr lang="en-US" i="1" baseline="-25000" dirty="0" err="1" smtClean="0"/>
              <a:t>Y|X</a:t>
            </a:r>
            <a:r>
              <a:rPr lang="en-US" dirty="0" smtClean="0"/>
              <a:t>(y | x)</a:t>
            </a:r>
            <a:endParaRPr lang="cs-CZ" dirty="0" smtClean="0"/>
          </a:p>
          <a:p>
            <a:pPr marL="784225" lvl="1" indent="-457200">
              <a:buFont typeface="+mj-lt"/>
              <a:buAutoNum type="arabicPeriod"/>
            </a:pPr>
            <a:r>
              <a:rPr lang="en-US" dirty="0" smtClean="0"/>
              <a:t>Choose </a:t>
            </a:r>
            <a:r>
              <a:rPr lang="cs-CZ" i="1" dirty="0" err="1" smtClean="0"/>
              <a:t>x</a:t>
            </a:r>
            <a:r>
              <a:rPr lang="cs-CZ" baseline="-25000" dirty="0" err="1" smtClean="0"/>
              <a:t>sel</a:t>
            </a:r>
            <a:r>
              <a:rPr lang="cs-CZ" dirty="0" smtClean="0"/>
              <a:t> </a:t>
            </a:r>
            <a:r>
              <a:rPr lang="en-US" dirty="0" smtClean="0"/>
              <a:t>from the </a:t>
            </a:r>
            <a:r>
              <a:rPr lang="en-US" b="1" dirty="0" smtClean="0"/>
              <a:t>marginal pdf</a:t>
            </a:r>
            <a:endParaRPr lang="cs-CZ" b="1" dirty="0" smtClean="0"/>
          </a:p>
          <a:p>
            <a:pPr marL="784225" lvl="1" indent="-457200">
              <a:buFont typeface="+mj-lt"/>
              <a:buAutoNum type="arabicPeriod"/>
            </a:pPr>
            <a:endParaRPr lang="cs-CZ" dirty="0" smtClean="0"/>
          </a:p>
          <a:p>
            <a:pPr marL="784225" lvl="1" indent="-457200">
              <a:buFont typeface="+mj-lt"/>
              <a:buAutoNum type="arabicPeriod"/>
            </a:pPr>
            <a:endParaRPr lang="cs-CZ" dirty="0" smtClean="0"/>
          </a:p>
          <a:p>
            <a:pPr marL="784225" lvl="1" indent="-457200">
              <a:buFont typeface="+mj-lt"/>
              <a:buAutoNum type="arabicPeriod"/>
            </a:pPr>
            <a:endParaRPr lang="en-US" dirty="0" smtClean="0"/>
          </a:p>
          <a:p>
            <a:pPr marL="784225" lvl="1" indent="-457200">
              <a:buFont typeface="+mj-lt"/>
              <a:buAutoNum type="arabicPeriod"/>
            </a:pPr>
            <a:r>
              <a:rPr lang="en-US" dirty="0" smtClean="0"/>
              <a:t>Choose </a:t>
            </a:r>
            <a:r>
              <a:rPr lang="cs-CZ" i="1" dirty="0" err="1" smtClean="0"/>
              <a:t>y</a:t>
            </a:r>
            <a:r>
              <a:rPr lang="cs-CZ" i="1" baseline="-25000" dirty="0" err="1" smtClean="0"/>
              <a:t>sel</a:t>
            </a:r>
            <a:r>
              <a:rPr lang="cs-CZ" dirty="0" smtClean="0"/>
              <a:t> </a:t>
            </a:r>
            <a:r>
              <a:rPr lang="en-US" dirty="0" smtClean="0"/>
              <a:t>from the </a:t>
            </a:r>
            <a:r>
              <a:rPr lang="en-US" b="1" dirty="0" smtClean="0"/>
              <a:t>conditional pdf</a:t>
            </a:r>
            <a:endParaRPr lang="cs-CZ" b="1" dirty="0" smtClean="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12</a:t>
            </a:fld>
            <a:endParaRPr lang="en-US" altLang="en-US"/>
          </a:p>
        </p:txBody>
      </p:sp>
      <p:graphicFrame>
        <p:nvGraphicFramePr>
          <p:cNvPr id="456706" name="Object 2">
            <a:hlinkClick r:id="" action="ppaction://ole?verb=0"/>
          </p:cNvPr>
          <p:cNvGraphicFramePr>
            <a:graphicFrameLocks/>
          </p:cNvGraphicFramePr>
          <p:nvPr>
            <p:extLst>
              <p:ext uri="{D42A27DB-BD31-4B8C-83A1-F6EECF244321}">
                <p14:modId xmlns:p14="http://schemas.microsoft.com/office/powerpoint/2010/main" val="322454155"/>
              </p:ext>
            </p:extLst>
          </p:nvPr>
        </p:nvGraphicFramePr>
        <p:xfrm>
          <a:off x="2495550" y="3429000"/>
          <a:ext cx="3346450" cy="642938"/>
        </p:xfrm>
        <a:graphic>
          <a:graphicData uri="http://schemas.openxmlformats.org/presentationml/2006/ole">
            <mc:AlternateContent xmlns:mc="http://schemas.openxmlformats.org/markup-compatibility/2006">
              <mc:Choice xmlns:v="urn:schemas-microsoft-com:vml" Requires="v">
                <p:oleObj spid="_x0000_s399652" name="Rovnice" r:id="rId3" imgW="1447560" imgH="279360" progId="Equation.3">
                  <p:embed/>
                </p:oleObj>
              </mc:Choice>
              <mc:Fallback>
                <p:oleObj name="Rovnice" r:id="rId3" imgW="1447560" imgH="27936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3429000"/>
                        <a:ext cx="3346450"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6707" name="Object 3">
            <a:hlinkClick r:id="" action="ppaction://ole?verb=0"/>
          </p:cNvPr>
          <p:cNvGraphicFramePr>
            <a:graphicFrameLocks/>
          </p:cNvGraphicFramePr>
          <p:nvPr>
            <p:extLst>
              <p:ext uri="{D42A27DB-BD31-4B8C-83A1-F6EECF244321}">
                <p14:modId xmlns:p14="http://schemas.microsoft.com/office/powerpoint/2010/main" val="2084670212"/>
              </p:ext>
            </p:extLst>
          </p:nvPr>
        </p:nvGraphicFramePr>
        <p:xfrm>
          <a:off x="2039938" y="4928518"/>
          <a:ext cx="4518025" cy="1020762"/>
        </p:xfrm>
        <a:graphic>
          <a:graphicData uri="http://schemas.openxmlformats.org/presentationml/2006/ole">
            <mc:AlternateContent xmlns:mc="http://schemas.openxmlformats.org/markup-compatibility/2006">
              <mc:Choice xmlns:v="urn:schemas-microsoft-com:vml" Requires="v">
                <p:oleObj spid="_x0000_s399653" name="Rovnice" r:id="rId5" imgW="1955520" imgH="444240" progId="Equation.3">
                  <p:embed/>
                </p:oleObj>
              </mc:Choice>
              <mc:Fallback>
                <p:oleObj name="Rovnice" r:id="rId5" imgW="1955520" imgH="444240" progId="Equation.3">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9938" y="4928518"/>
                        <a:ext cx="4518025"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1530754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Transformation formulas for common cases in light transport</a:t>
            </a:r>
            <a:endParaRPr lang="en-US" dirty="0"/>
          </a:p>
        </p:txBody>
      </p:sp>
      <p:sp>
        <p:nvSpPr>
          <p:cNvPr id="3" name="Content Placeholder 2"/>
          <p:cNvSpPr>
            <a:spLocks noGrp="1"/>
          </p:cNvSpPr>
          <p:nvPr>
            <p:ph idx="1"/>
          </p:nvPr>
        </p:nvSpPr>
        <p:spPr/>
        <p:txBody>
          <a:bodyPr/>
          <a:lstStyle/>
          <a:p>
            <a:r>
              <a:rPr lang="cs-CZ" dirty="0" smtClean="0"/>
              <a:t>P. </a:t>
            </a:r>
            <a:r>
              <a:rPr lang="en-US" dirty="0" err="1" smtClean="0"/>
              <a:t>Dutré</a:t>
            </a:r>
            <a:r>
              <a:rPr lang="en-US" dirty="0" smtClean="0"/>
              <a:t>: </a:t>
            </a:r>
            <a:r>
              <a:rPr lang="en-US" b="1" dirty="0" smtClean="0"/>
              <a:t>Global Illumination Compendium</a:t>
            </a:r>
            <a:r>
              <a:rPr lang="cs-CZ" dirty="0" smtClean="0"/>
              <a:t>, http://people.cs.kuleuven.be/~philip.dutre/GI/ </a:t>
            </a:r>
            <a:endParaRPr lang="en-US" dirty="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13</a:t>
            </a:fld>
            <a:endParaRPr lang="en-US" altLang="en-US"/>
          </a:p>
        </p:txBody>
      </p:sp>
      <p:pic>
        <p:nvPicPr>
          <p:cNvPr id="546818" name="Picture 2"/>
          <p:cNvPicPr>
            <a:picLocks noChangeAspect="1" noChangeArrowheads="1"/>
          </p:cNvPicPr>
          <p:nvPr/>
        </p:nvPicPr>
        <p:blipFill>
          <a:blip r:embed="rId2" cstate="print"/>
          <a:srcRect/>
          <a:stretch>
            <a:fillRect/>
          </a:stretch>
        </p:blipFill>
        <p:spPr bwMode="auto">
          <a:xfrm>
            <a:off x="1019175" y="2708920"/>
            <a:ext cx="7105650" cy="3371850"/>
          </a:xfrm>
          <a:prstGeom prst="rect">
            <a:avLst/>
          </a:prstGeom>
          <a:noFill/>
          <a:ln w="9525">
            <a:noFill/>
            <a:miter lim="800000"/>
            <a:headEnd/>
            <a:tailEnd/>
          </a:ln>
        </p:spPr>
      </p:pic>
    </p:spTree>
    <p:extLst>
      <p:ext uri="{BB962C8B-B14F-4D97-AF65-F5344CB8AC3E}">
        <p14:creationId xmlns:p14="http://schemas.microsoft.com/office/powerpoint/2010/main" val="151208657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p:txBody>
          <a:bodyPr/>
          <a:lstStyle/>
          <a:p>
            <a:r>
              <a:rPr lang="en-US" sz="3200" dirty="0" smtClean="0"/>
              <a:t>Importance sampling from the </a:t>
            </a:r>
            <a:r>
              <a:rPr lang="en-US" dirty="0" smtClean="0"/>
              <a:t>physically-plausible </a:t>
            </a:r>
            <a:r>
              <a:rPr lang="en-US" sz="3200" dirty="0" smtClean="0"/>
              <a:t>Phong </a:t>
            </a:r>
            <a:r>
              <a:rPr lang="en-US" sz="3200" dirty="0"/>
              <a:t>BRDF</a:t>
            </a:r>
          </a:p>
        </p:txBody>
      </p:sp>
      <p:sp>
        <p:nvSpPr>
          <p:cNvPr id="313347" name="Rectangle 3"/>
          <p:cNvSpPr>
            <a:spLocks noGrp="1" noChangeArrowheads="1"/>
          </p:cNvSpPr>
          <p:nvPr>
            <p:ph type="body" idx="1"/>
          </p:nvPr>
        </p:nvSpPr>
        <p:spPr/>
        <p:txBody>
          <a:bodyPr/>
          <a:lstStyle/>
          <a:p>
            <a:pPr marL="457200" indent="-457200">
              <a:lnSpc>
                <a:spcPct val="90000"/>
              </a:lnSpc>
            </a:pPr>
            <a:r>
              <a:rPr lang="en-US" dirty="0" smtClean="0"/>
              <a:t>Ray hits a surface with a Phong BRDF</a:t>
            </a:r>
            <a:r>
              <a:rPr lang="cs-CZ" dirty="0" smtClean="0"/>
              <a:t>. </a:t>
            </a:r>
            <a:r>
              <a:rPr lang="en-US" dirty="0" smtClean="0"/>
              <a:t>How do we generate the ray for continuing the light path</a:t>
            </a:r>
            <a:r>
              <a:rPr lang="cs-CZ" dirty="0" smtClean="0"/>
              <a:t>?</a:t>
            </a:r>
          </a:p>
          <a:p>
            <a:pPr marL="457200" indent="-457200">
              <a:lnSpc>
                <a:spcPct val="90000"/>
              </a:lnSpc>
            </a:pPr>
            <a:endParaRPr lang="en-US" dirty="0" smtClean="0"/>
          </a:p>
          <a:p>
            <a:pPr marL="457200" indent="-457200">
              <a:lnSpc>
                <a:spcPct val="90000"/>
              </a:lnSpc>
            </a:pPr>
            <a:r>
              <a:rPr lang="en-US" dirty="0" smtClean="0"/>
              <a:t>Procedure</a:t>
            </a:r>
            <a:endParaRPr lang="cs-CZ" dirty="0" smtClean="0"/>
          </a:p>
          <a:p>
            <a:pPr marL="700088" lvl="1" indent="-381000">
              <a:lnSpc>
                <a:spcPct val="90000"/>
              </a:lnSpc>
              <a:buFont typeface="Wingdings" pitchFamily="2" charset="2"/>
              <a:buAutoNum type="arabicPeriod"/>
            </a:pPr>
            <a:endParaRPr lang="en-US" dirty="0" smtClean="0"/>
          </a:p>
          <a:p>
            <a:pPr marL="700088" lvl="1" indent="-381000">
              <a:lnSpc>
                <a:spcPct val="90000"/>
              </a:lnSpc>
              <a:buFont typeface="Wingdings" pitchFamily="2" charset="2"/>
              <a:buAutoNum type="arabicPeriod"/>
            </a:pPr>
            <a:r>
              <a:rPr lang="en-US" dirty="0" smtClean="0"/>
              <a:t>Choose </a:t>
            </a:r>
            <a:r>
              <a:rPr lang="en-US" dirty="0"/>
              <a:t>the </a:t>
            </a:r>
            <a:r>
              <a:rPr lang="cs-CZ" dirty="0"/>
              <a:t>BRDF </a:t>
            </a:r>
            <a:r>
              <a:rPr lang="en-US" dirty="0"/>
              <a:t>component</a:t>
            </a:r>
            <a:r>
              <a:rPr lang="cs-CZ" dirty="0" smtClean="0"/>
              <a:t> (</a:t>
            </a:r>
            <a:r>
              <a:rPr lang="en-US" dirty="0" smtClean="0"/>
              <a:t>diffuse reflection, specular reflection, refraction</a:t>
            </a:r>
            <a:r>
              <a:rPr lang="cs-CZ" dirty="0" smtClean="0"/>
              <a:t>)</a:t>
            </a:r>
            <a:endParaRPr lang="cs-CZ" dirty="0"/>
          </a:p>
          <a:p>
            <a:pPr marL="700088" lvl="1" indent="-381000">
              <a:lnSpc>
                <a:spcPct val="90000"/>
              </a:lnSpc>
              <a:buFont typeface="Wingdings" pitchFamily="2" charset="2"/>
              <a:buAutoNum type="arabicPeriod"/>
            </a:pPr>
            <a:endParaRPr lang="en-US" dirty="0" smtClean="0"/>
          </a:p>
          <a:p>
            <a:pPr marL="700088" lvl="1" indent="-381000">
              <a:lnSpc>
                <a:spcPct val="90000"/>
              </a:lnSpc>
              <a:buFont typeface="Wingdings" pitchFamily="2" charset="2"/>
              <a:buAutoNum type="arabicPeriod"/>
            </a:pPr>
            <a:r>
              <a:rPr lang="en-US" dirty="0" smtClean="0"/>
              <a:t>Sample the chosen component</a:t>
            </a:r>
          </a:p>
          <a:p>
            <a:pPr marL="700088" lvl="1" indent="-381000">
              <a:lnSpc>
                <a:spcPct val="90000"/>
              </a:lnSpc>
              <a:buFont typeface="Wingdings" pitchFamily="2" charset="2"/>
              <a:buAutoNum type="arabicPeriod"/>
            </a:pPr>
            <a:endParaRPr lang="en-US" dirty="0" smtClean="0"/>
          </a:p>
          <a:p>
            <a:pPr marL="700088" lvl="1" indent="-381000">
              <a:lnSpc>
                <a:spcPct val="90000"/>
              </a:lnSpc>
              <a:buFont typeface="Wingdings" pitchFamily="2" charset="2"/>
              <a:buAutoNum type="arabicPeriod"/>
            </a:pPr>
            <a:r>
              <a:rPr lang="en-US" dirty="0" smtClean="0"/>
              <a:t>Evaluate the total </a:t>
            </a:r>
            <a:r>
              <a:rPr lang="cs-CZ" dirty="0" smtClean="0"/>
              <a:t>PDF </a:t>
            </a:r>
            <a:r>
              <a:rPr lang="en-US" dirty="0" smtClean="0"/>
              <a:t>and </a:t>
            </a:r>
            <a:r>
              <a:rPr lang="cs-CZ" dirty="0" smtClean="0"/>
              <a:t>BRDF</a:t>
            </a:r>
            <a:endParaRPr lang="cs-CZ" dirty="0"/>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pPr>
                <a:defRPr/>
              </a:pPr>
              <a:t>14</a:t>
            </a:fld>
            <a:endParaRPr lang="en-US" altLang="en-US"/>
          </a:p>
        </p:txBody>
      </p:sp>
      <p:sp>
        <p:nvSpPr>
          <p:cNvPr id="5" name="Zástupný symbol pro zápatí 4"/>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2216704450"/>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p:txBody>
          <a:bodyPr/>
          <a:lstStyle/>
          <a:p>
            <a:r>
              <a:rPr lang="en-US" sz="3200" dirty="0" smtClean="0"/>
              <a:t>Physically-plausible Phong BRDF</a:t>
            </a:r>
            <a:endParaRPr lang="en-US" sz="3200" dirty="0"/>
          </a:p>
        </p:txBody>
      </p:sp>
      <p:sp>
        <p:nvSpPr>
          <p:cNvPr id="314371" name="Rectangle 3"/>
          <p:cNvSpPr>
            <a:spLocks noGrp="1" noChangeArrowheads="1"/>
          </p:cNvSpPr>
          <p:nvPr>
            <p:ph type="body" idx="1"/>
          </p:nvPr>
        </p:nvSpPr>
        <p:spPr/>
        <p:txBody>
          <a:bodyPr/>
          <a:lstStyle/>
          <a:p>
            <a:pPr marL="457200" indent="-457200"/>
            <a:endParaRPr lang="cs-CZ" dirty="0"/>
          </a:p>
          <a:p>
            <a:pPr marL="457200" indent="-457200"/>
            <a:endParaRPr lang="cs-CZ" dirty="0"/>
          </a:p>
          <a:p>
            <a:pPr marL="457200" indent="-457200"/>
            <a:r>
              <a:rPr lang="en-US" dirty="0" smtClean="0"/>
              <a:t>Where</a:t>
            </a:r>
            <a:endParaRPr lang="cs-CZ" dirty="0"/>
          </a:p>
          <a:p>
            <a:pPr marL="457200" indent="-457200"/>
            <a:endParaRPr lang="cs-CZ" dirty="0"/>
          </a:p>
          <a:p>
            <a:pPr marL="457200" indent="-457200"/>
            <a:endParaRPr lang="cs-CZ" dirty="0"/>
          </a:p>
          <a:p>
            <a:pPr marL="457200" indent="-457200"/>
            <a:endParaRPr lang="cs-CZ" dirty="0"/>
          </a:p>
          <a:p>
            <a:pPr marL="457200" indent="-457200"/>
            <a:r>
              <a:rPr lang="en-US" dirty="0" smtClean="0"/>
              <a:t>Energy conservation</a:t>
            </a:r>
            <a:r>
              <a:rPr lang="cs-CZ" dirty="0" smtClean="0"/>
              <a:t>:</a:t>
            </a:r>
            <a:endParaRPr lang="en-US" dirty="0"/>
          </a:p>
        </p:txBody>
      </p:sp>
      <p:graphicFrame>
        <p:nvGraphicFramePr>
          <p:cNvPr id="314372" name="Object 4"/>
          <p:cNvGraphicFramePr>
            <a:graphicFrameLocks noChangeAspect="1"/>
          </p:cNvGraphicFramePr>
          <p:nvPr>
            <p:extLst>
              <p:ext uri="{D42A27DB-BD31-4B8C-83A1-F6EECF244321}">
                <p14:modId xmlns:p14="http://schemas.microsoft.com/office/powerpoint/2010/main" val="2709582099"/>
              </p:ext>
            </p:extLst>
          </p:nvPr>
        </p:nvGraphicFramePr>
        <p:xfrm>
          <a:off x="1654175" y="1628775"/>
          <a:ext cx="5813425" cy="784225"/>
        </p:xfrm>
        <a:graphic>
          <a:graphicData uri="http://schemas.openxmlformats.org/presentationml/2006/ole">
            <mc:AlternateContent xmlns:mc="http://schemas.openxmlformats.org/markup-compatibility/2006">
              <mc:Choice xmlns:v="urn:schemas-microsoft-com:vml" Requires="v">
                <p:oleObj spid="_x0000_s400821" name="Rovnice" r:id="rId3" imgW="2920680" imgH="393480" progId="Equation.3">
                  <p:embed/>
                </p:oleObj>
              </mc:Choice>
              <mc:Fallback>
                <p:oleObj name="Rovnice" r:id="rId3" imgW="2920680" imgH="393480" progId="Equation.3">
                  <p:embed/>
                  <p:pic>
                    <p:nvPicPr>
                      <p:cNvPr id="0" name=""/>
                      <p:cNvPicPr>
                        <a:picLocks noChangeAspect="1" noChangeArrowheads="1"/>
                      </p:cNvPicPr>
                      <p:nvPr/>
                    </p:nvPicPr>
                    <p:blipFill>
                      <a:blip r:embed="rId4"/>
                      <a:srcRect/>
                      <a:stretch>
                        <a:fillRect/>
                      </a:stretch>
                    </p:blipFill>
                    <p:spPr bwMode="auto">
                      <a:xfrm>
                        <a:off x="1654175" y="1628775"/>
                        <a:ext cx="5813425" cy="784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4373" name="Object 5"/>
          <p:cNvGraphicFramePr>
            <a:graphicFrameLocks noChangeAspect="1"/>
          </p:cNvGraphicFramePr>
          <p:nvPr/>
        </p:nvGraphicFramePr>
        <p:xfrm>
          <a:off x="3491880" y="2924175"/>
          <a:ext cx="2449513" cy="958850"/>
        </p:xfrm>
        <a:graphic>
          <a:graphicData uri="http://schemas.openxmlformats.org/presentationml/2006/ole">
            <mc:AlternateContent xmlns:mc="http://schemas.openxmlformats.org/markup-compatibility/2006">
              <mc:Choice xmlns:v="urn:schemas-microsoft-com:vml" Requires="v">
                <p:oleObj spid="_x0000_s400822" name="Rovnice" r:id="rId5" imgW="1168400" imgH="457200" progId="Equation.3">
                  <p:embed/>
                </p:oleObj>
              </mc:Choice>
              <mc:Fallback>
                <p:oleObj name="Rovnice" r:id="rId5" imgW="1168400" imgH="457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1880" y="2924175"/>
                        <a:ext cx="2449513" cy="9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4374" name="Object 6"/>
          <p:cNvGraphicFramePr>
            <a:graphicFrameLocks noChangeAspect="1"/>
          </p:cNvGraphicFramePr>
          <p:nvPr>
            <p:extLst>
              <p:ext uri="{D42A27DB-BD31-4B8C-83A1-F6EECF244321}">
                <p14:modId xmlns:p14="http://schemas.microsoft.com/office/powerpoint/2010/main" val="2553776236"/>
              </p:ext>
            </p:extLst>
          </p:nvPr>
        </p:nvGraphicFramePr>
        <p:xfrm>
          <a:off x="3923928" y="4869160"/>
          <a:ext cx="1465262" cy="479425"/>
        </p:xfrm>
        <a:graphic>
          <a:graphicData uri="http://schemas.openxmlformats.org/presentationml/2006/ole">
            <mc:AlternateContent xmlns:mc="http://schemas.openxmlformats.org/markup-compatibility/2006">
              <mc:Choice xmlns:v="urn:schemas-microsoft-com:vml" Requires="v">
                <p:oleObj spid="_x0000_s400823" name="Rovnice" r:id="rId7" imgW="698500" imgH="228600" progId="Equation.3">
                  <p:embed/>
                </p:oleObj>
              </mc:Choice>
              <mc:Fallback>
                <p:oleObj name="Rovnice" r:id="rId7" imgW="69850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3928" y="4869160"/>
                        <a:ext cx="1465262"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Zástupný symbol pro číslo snímku 6"/>
          <p:cNvSpPr>
            <a:spLocks noGrp="1"/>
          </p:cNvSpPr>
          <p:nvPr>
            <p:ph type="sldNum" sz="quarter" idx="12"/>
          </p:nvPr>
        </p:nvSpPr>
        <p:spPr/>
        <p:txBody>
          <a:bodyPr/>
          <a:lstStyle/>
          <a:p>
            <a:pPr>
              <a:defRPr/>
            </a:pPr>
            <a:fld id="{81494967-73EE-4A75-A827-47B02327E019}" type="slidenum">
              <a:rPr lang="en-US" altLang="en-US" smtClean="0"/>
              <a:pPr>
                <a:defRPr/>
              </a:pPr>
              <a:t>15</a:t>
            </a:fld>
            <a:endParaRPr lang="en-US" altLang="en-US"/>
          </a:p>
        </p:txBody>
      </p:sp>
      <p:sp>
        <p:nvSpPr>
          <p:cNvPr id="8" name="Zástupný symbol pro zápatí 7"/>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2244108080"/>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p:txBody>
          <a:bodyPr/>
          <a:lstStyle/>
          <a:p>
            <a:r>
              <a:rPr lang="en-US" dirty="0" smtClean="0"/>
              <a:t>Selection of the BRDF component</a:t>
            </a:r>
            <a:endParaRPr lang="en-US" dirty="0"/>
          </a:p>
        </p:txBody>
      </p:sp>
      <p:sp>
        <p:nvSpPr>
          <p:cNvPr id="315395" name="Rectangle 3"/>
          <p:cNvSpPr>
            <a:spLocks noGrp="1" noChangeArrowheads="1"/>
          </p:cNvSpPr>
          <p:nvPr>
            <p:ph type="body" idx="1"/>
          </p:nvPr>
        </p:nvSpPr>
        <p:spPr>
          <a:xfrm>
            <a:off x="457200" y="1556792"/>
            <a:ext cx="8686800" cy="4530725"/>
          </a:xfrm>
        </p:spPr>
        <p:txBody>
          <a:bodyPr/>
          <a:lstStyle/>
          <a:p>
            <a:pPr lvl="1">
              <a:buFont typeface="Wingdings" pitchFamily="2" charset="2"/>
              <a:buNone/>
            </a:pPr>
            <a:r>
              <a:rPr lang="en-US" sz="1800" dirty="0" err="1" smtClean="0">
                <a:latin typeface="Courier New" pitchFamily="49" charset="0"/>
              </a:rPr>
              <a:t>pd</a:t>
            </a:r>
            <a:r>
              <a:rPr lang="en-US" sz="1800" dirty="0" smtClean="0">
                <a:latin typeface="Courier New" pitchFamily="49" charset="0"/>
              </a:rPr>
              <a:t> </a:t>
            </a:r>
            <a:r>
              <a:rPr lang="en-US" sz="1800" dirty="0">
                <a:latin typeface="Courier New" pitchFamily="49" charset="0"/>
              </a:rPr>
              <a:t>= </a:t>
            </a:r>
            <a:r>
              <a:rPr lang="en-US" sz="1800" dirty="0" smtClean="0">
                <a:latin typeface="Courier New" pitchFamily="49" charset="0"/>
              </a:rPr>
              <a:t>max(rho</a:t>
            </a:r>
            <a:r>
              <a:rPr lang="cs-CZ" sz="1800" dirty="0" smtClean="0">
                <a:latin typeface="Courier New" pitchFamily="49" charset="0"/>
              </a:rPr>
              <a:t>D</a:t>
            </a:r>
            <a:r>
              <a:rPr lang="en-US" sz="1800" dirty="0" smtClean="0">
                <a:latin typeface="Courier New" pitchFamily="49" charset="0"/>
              </a:rPr>
              <a:t>.r</a:t>
            </a:r>
            <a:r>
              <a:rPr lang="en-US" sz="1800" dirty="0">
                <a:latin typeface="Courier New" pitchFamily="49" charset="0"/>
              </a:rPr>
              <a:t>, </a:t>
            </a:r>
            <a:r>
              <a:rPr lang="en-US" sz="1800" dirty="0" smtClean="0">
                <a:latin typeface="Courier New" pitchFamily="49" charset="0"/>
              </a:rPr>
              <a:t>rho</a:t>
            </a:r>
            <a:r>
              <a:rPr lang="cs-CZ" sz="1800" dirty="0" smtClean="0">
                <a:latin typeface="Courier New" pitchFamily="49" charset="0"/>
              </a:rPr>
              <a:t>D</a:t>
            </a:r>
            <a:r>
              <a:rPr lang="en-US" sz="1800" dirty="0" smtClean="0">
                <a:latin typeface="Courier New" pitchFamily="49" charset="0"/>
              </a:rPr>
              <a:t>.g</a:t>
            </a:r>
            <a:r>
              <a:rPr lang="en-US" sz="1800" dirty="0">
                <a:latin typeface="Courier New" pitchFamily="49" charset="0"/>
              </a:rPr>
              <a:t>, </a:t>
            </a:r>
            <a:r>
              <a:rPr lang="en-US" sz="1800" dirty="0" smtClean="0">
                <a:latin typeface="Courier New" pitchFamily="49" charset="0"/>
              </a:rPr>
              <a:t>rho</a:t>
            </a:r>
            <a:r>
              <a:rPr lang="cs-CZ" sz="1800" dirty="0" smtClean="0">
                <a:latin typeface="Courier New" pitchFamily="49" charset="0"/>
              </a:rPr>
              <a:t>D</a:t>
            </a:r>
            <a:r>
              <a:rPr lang="en-US" sz="1800" dirty="0" smtClean="0">
                <a:latin typeface="Courier New" pitchFamily="49" charset="0"/>
              </a:rPr>
              <a:t>.b);</a:t>
            </a:r>
          </a:p>
          <a:p>
            <a:pPr lvl="1">
              <a:buFont typeface="Wingdings" pitchFamily="2" charset="2"/>
              <a:buNone/>
            </a:pPr>
            <a:r>
              <a:rPr lang="en-US" sz="1800" dirty="0" err="1" smtClean="0">
                <a:latin typeface="Courier New" pitchFamily="49" charset="0"/>
              </a:rPr>
              <a:t>ps</a:t>
            </a:r>
            <a:r>
              <a:rPr lang="en-US" sz="1800" dirty="0" smtClean="0">
                <a:latin typeface="Courier New" pitchFamily="49" charset="0"/>
              </a:rPr>
              <a:t> </a:t>
            </a:r>
            <a:r>
              <a:rPr lang="en-US" sz="1800" dirty="0">
                <a:latin typeface="Courier New" pitchFamily="49" charset="0"/>
              </a:rPr>
              <a:t>= </a:t>
            </a:r>
            <a:r>
              <a:rPr lang="en-US" sz="1800" dirty="0" smtClean="0">
                <a:latin typeface="Courier New" pitchFamily="49" charset="0"/>
              </a:rPr>
              <a:t>max(rho</a:t>
            </a:r>
            <a:r>
              <a:rPr lang="cs-CZ" sz="1800" dirty="0" smtClean="0">
                <a:latin typeface="Courier New" pitchFamily="49" charset="0"/>
              </a:rPr>
              <a:t>S</a:t>
            </a:r>
            <a:r>
              <a:rPr lang="en-US" sz="1800" dirty="0" smtClean="0">
                <a:latin typeface="Courier New" pitchFamily="49" charset="0"/>
              </a:rPr>
              <a:t>.r</a:t>
            </a:r>
            <a:r>
              <a:rPr lang="en-US" sz="1800" dirty="0">
                <a:latin typeface="Courier New" pitchFamily="49" charset="0"/>
              </a:rPr>
              <a:t>, </a:t>
            </a:r>
            <a:r>
              <a:rPr lang="en-US" sz="1800" dirty="0" smtClean="0">
                <a:latin typeface="Courier New" pitchFamily="49" charset="0"/>
              </a:rPr>
              <a:t>rho</a:t>
            </a:r>
            <a:r>
              <a:rPr lang="cs-CZ" sz="1800" dirty="0" smtClean="0">
                <a:latin typeface="Courier New" pitchFamily="49" charset="0"/>
              </a:rPr>
              <a:t>S</a:t>
            </a:r>
            <a:r>
              <a:rPr lang="en-US" sz="1800" dirty="0" smtClean="0">
                <a:latin typeface="Courier New" pitchFamily="49" charset="0"/>
              </a:rPr>
              <a:t>.g</a:t>
            </a:r>
            <a:r>
              <a:rPr lang="en-US" sz="1800" dirty="0">
                <a:latin typeface="Courier New" pitchFamily="49" charset="0"/>
              </a:rPr>
              <a:t>, </a:t>
            </a:r>
            <a:r>
              <a:rPr lang="en-US" sz="1800" dirty="0" smtClean="0">
                <a:latin typeface="Courier New" pitchFamily="49" charset="0"/>
              </a:rPr>
              <a:t>rho</a:t>
            </a:r>
            <a:r>
              <a:rPr lang="cs-CZ" sz="1800" dirty="0" smtClean="0">
                <a:latin typeface="Courier New" pitchFamily="49" charset="0"/>
              </a:rPr>
              <a:t>S</a:t>
            </a:r>
            <a:r>
              <a:rPr lang="en-US" sz="1800" dirty="0" smtClean="0">
                <a:latin typeface="Courier New" pitchFamily="49" charset="0"/>
              </a:rPr>
              <a:t>.b);</a:t>
            </a:r>
          </a:p>
          <a:p>
            <a:pPr lvl="1">
              <a:buNone/>
            </a:pPr>
            <a:r>
              <a:rPr lang="en-US" sz="1800" dirty="0" smtClean="0">
                <a:latin typeface="Courier New" pitchFamily="49" charset="0"/>
              </a:rPr>
              <a:t>pd /= (pd + </a:t>
            </a:r>
            <a:r>
              <a:rPr lang="en-US" sz="1800" dirty="0" err="1" smtClean="0">
                <a:latin typeface="Courier New" pitchFamily="49" charset="0"/>
              </a:rPr>
              <a:t>ps</a:t>
            </a:r>
            <a:r>
              <a:rPr lang="en-US" sz="1800" dirty="0" smtClean="0">
                <a:latin typeface="Courier New" pitchFamily="49" charset="0"/>
              </a:rPr>
              <a:t>);	 </a:t>
            </a:r>
            <a:r>
              <a:rPr lang="en-US" sz="1800" dirty="0" smtClean="0">
                <a:solidFill>
                  <a:srgbClr val="6699FF"/>
                </a:solidFill>
                <a:latin typeface="Courier New" pitchFamily="49" charset="0"/>
              </a:rPr>
              <a:t>// </a:t>
            </a:r>
            <a:r>
              <a:rPr lang="en-US" sz="1800" dirty="0" err="1" smtClean="0">
                <a:solidFill>
                  <a:srgbClr val="6699FF"/>
                </a:solidFill>
                <a:latin typeface="Courier New" pitchFamily="49" charset="0"/>
              </a:rPr>
              <a:t>prob</a:t>
            </a:r>
            <a:r>
              <a:rPr lang="en-US" sz="1800" dirty="0" smtClean="0">
                <a:solidFill>
                  <a:srgbClr val="6699FF"/>
                </a:solidFill>
                <a:latin typeface="Courier New" pitchFamily="49" charset="0"/>
              </a:rPr>
              <a:t> of choosing the diffuse component</a:t>
            </a:r>
            <a:endParaRPr lang="en-US" sz="1800" dirty="0" smtClean="0">
              <a:latin typeface="Courier New" pitchFamily="49" charset="0"/>
            </a:endParaRPr>
          </a:p>
          <a:p>
            <a:pPr lvl="1">
              <a:buNone/>
            </a:pPr>
            <a:r>
              <a:rPr lang="en-US" sz="1800" dirty="0" err="1" smtClean="0">
                <a:latin typeface="Courier New" pitchFamily="49" charset="0"/>
              </a:rPr>
              <a:t>ps</a:t>
            </a:r>
            <a:r>
              <a:rPr lang="en-US" sz="1800" dirty="0" smtClean="0">
                <a:latin typeface="Courier New" pitchFamily="49" charset="0"/>
              </a:rPr>
              <a:t> /= (pd + </a:t>
            </a:r>
            <a:r>
              <a:rPr lang="en-US" sz="1800" dirty="0" err="1" smtClean="0">
                <a:latin typeface="Courier New" pitchFamily="49" charset="0"/>
              </a:rPr>
              <a:t>ps</a:t>
            </a:r>
            <a:r>
              <a:rPr lang="en-US" sz="1800" dirty="0" smtClean="0">
                <a:latin typeface="Courier New" pitchFamily="49" charset="0"/>
              </a:rPr>
              <a:t>);	 </a:t>
            </a:r>
            <a:r>
              <a:rPr lang="en-US" sz="1800" dirty="0" smtClean="0">
                <a:solidFill>
                  <a:srgbClr val="6699FF"/>
                </a:solidFill>
                <a:latin typeface="Courier New" pitchFamily="49" charset="0"/>
              </a:rPr>
              <a:t>// </a:t>
            </a:r>
            <a:r>
              <a:rPr lang="en-US" sz="1800" dirty="0" err="1" smtClean="0">
                <a:solidFill>
                  <a:srgbClr val="6699FF"/>
                </a:solidFill>
                <a:latin typeface="Courier New" pitchFamily="49" charset="0"/>
              </a:rPr>
              <a:t>prob</a:t>
            </a:r>
            <a:r>
              <a:rPr lang="en-US" sz="1800" dirty="0" smtClean="0">
                <a:solidFill>
                  <a:srgbClr val="6699FF"/>
                </a:solidFill>
                <a:latin typeface="Courier New" pitchFamily="49" charset="0"/>
              </a:rPr>
              <a:t> of choosing the specular comp.</a:t>
            </a:r>
            <a:endParaRPr lang="en-US" sz="1800" dirty="0" smtClean="0">
              <a:latin typeface="Courier New" pitchFamily="49" charset="0"/>
            </a:endParaRPr>
          </a:p>
          <a:p>
            <a:pPr lvl="1">
              <a:buFont typeface="Wingdings" pitchFamily="2" charset="2"/>
              <a:buNone/>
            </a:pPr>
            <a:endParaRPr lang="cs-CZ" sz="1800" dirty="0" smtClean="0">
              <a:latin typeface="Courier New" pitchFamily="49" charset="0"/>
            </a:endParaRPr>
          </a:p>
          <a:p>
            <a:pPr lvl="1">
              <a:buNone/>
            </a:pPr>
            <a:r>
              <a:rPr lang="en-US" sz="1800" b="1" dirty="0" smtClean="0">
                <a:solidFill>
                  <a:srgbClr val="0000FF"/>
                </a:solidFill>
                <a:latin typeface="Courier New" pitchFamily="49" charset="0"/>
              </a:rPr>
              <a:t>if</a:t>
            </a:r>
            <a:r>
              <a:rPr lang="en-US" sz="1800" dirty="0" smtClean="0">
                <a:latin typeface="Courier New" pitchFamily="49" charset="0"/>
              </a:rPr>
              <a:t> (rand(0,</a:t>
            </a:r>
            <a:r>
              <a:rPr lang="cs-CZ" sz="1800" dirty="0" smtClean="0">
                <a:latin typeface="Courier New" pitchFamily="49" charset="0"/>
              </a:rPr>
              <a:t>1</a:t>
            </a:r>
            <a:r>
              <a:rPr lang="en-US" sz="1800" dirty="0" smtClean="0">
                <a:latin typeface="Courier New" pitchFamily="49" charset="0"/>
              </a:rPr>
              <a:t>) &lt;</a:t>
            </a:r>
            <a:r>
              <a:rPr lang="cs-CZ" sz="1800" dirty="0" smtClean="0">
                <a:latin typeface="Courier New" pitchFamily="49" charset="0"/>
              </a:rPr>
              <a:t>=</a:t>
            </a:r>
            <a:r>
              <a:rPr lang="en-US" sz="1800" dirty="0" smtClean="0">
                <a:latin typeface="Courier New" pitchFamily="49" charset="0"/>
              </a:rPr>
              <a:t> </a:t>
            </a:r>
            <a:r>
              <a:rPr lang="cs-CZ" sz="1800" dirty="0" smtClean="0">
                <a:latin typeface="Courier New" pitchFamily="49" charset="0"/>
              </a:rPr>
              <a:t>p</a:t>
            </a:r>
            <a:r>
              <a:rPr lang="en-US" sz="1800" dirty="0" smtClean="0">
                <a:latin typeface="Courier New" pitchFamily="49" charset="0"/>
              </a:rPr>
              <a:t>d</a:t>
            </a:r>
            <a:r>
              <a:rPr lang="en-US" sz="1800" dirty="0">
                <a:latin typeface="Courier New" pitchFamily="49" charset="0"/>
              </a:rPr>
              <a:t>)</a:t>
            </a:r>
          </a:p>
          <a:p>
            <a:pPr lvl="2">
              <a:buFont typeface="Wingdings" pitchFamily="2" charset="2"/>
              <a:buNone/>
            </a:pPr>
            <a:r>
              <a:rPr lang="en-US" sz="1800" dirty="0" err="1" smtClean="0">
                <a:latin typeface="Courier New" pitchFamily="49" charset="0"/>
              </a:rPr>
              <a:t>genDir</a:t>
            </a:r>
            <a:r>
              <a:rPr lang="cs-CZ" sz="1800" dirty="0" smtClean="0">
                <a:latin typeface="Courier New" pitchFamily="49" charset="0"/>
              </a:rPr>
              <a:t> </a:t>
            </a:r>
            <a:r>
              <a:rPr lang="en-US" sz="1800" dirty="0" smtClean="0">
                <a:latin typeface="Courier New" pitchFamily="49" charset="0"/>
              </a:rPr>
              <a:t>= </a:t>
            </a:r>
            <a:r>
              <a:rPr lang="cs-CZ" sz="1800" b="1" dirty="0" smtClean="0">
                <a:latin typeface="Courier New" pitchFamily="49" charset="0"/>
              </a:rPr>
              <a:t>s</a:t>
            </a:r>
            <a:r>
              <a:rPr lang="en-US" sz="1800" b="1" dirty="0" err="1" smtClean="0">
                <a:latin typeface="Courier New" pitchFamily="49" charset="0"/>
              </a:rPr>
              <a:t>ampleDiffuse</a:t>
            </a:r>
            <a:r>
              <a:rPr lang="en-US" sz="1800" dirty="0" smtClean="0">
                <a:latin typeface="Courier New" pitchFamily="49" charset="0"/>
              </a:rPr>
              <a:t>();</a:t>
            </a:r>
            <a:endParaRPr lang="cs-CZ" sz="1800" b="1" dirty="0" smtClean="0">
              <a:solidFill>
                <a:srgbClr val="0000FF"/>
              </a:solidFill>
              <a:latin typeface="Courier New" pitchFamily="49" charset="0"/>
            </a:endParaRPr>
          </a:p>
          <a:p>
            <a:pPr lvl="1">
              <a:buFont typeface="Wingdings" pitchFamily="2" charset="2"/>
              <a:buNone/>
            </a:pPr>
            <a:r>
              <a:rPr lang="en-US" sz="1800" b="1" dirty="0" smtClean="0">
                <a:solidFill>
                  <a:srgbClr val="0000FF"/>
                </a:solidFill>
                <a:latin typeface="Courier New" pitchFamily="49" charset="0"/>
              </a:rPr>
              <a:t>else</a:t>
            </a:r>
            <a:endParaRPr lang="en-US" sz="1800" dirty="0">
              <a:solidFill>
                <a:srgbClr val="6699FF"/>
              </a:solidFill>
              <a:latin typeface="Courier New" pitchFamily="49" charset="0"/>
            </a:endParaRPr>
          </a:p>
          <a:p>
            <a:pPr lvl="2">
              <a:buNone/>
            </a:pPr>
            <a:r>
              <a:rPr lang="en-US" sz="1800" dirty="0" err="1" smtClean="0">
                <a:latin typeface="Courier New" pitchFamily="49" charset="0"/>
              </a:rPr>
              <a:t>genDir</a:t>
            </a:r>
            <a:r>
              <a:rPr lang="cs-CZ" sz="1800" dirty="0" smtClean="0">
                <a:latin typeface="Courier New" pitchFamily="49" charset="0"/>
              </a:rPr>
              <a:t> </a:t>
            </a:r>
            <a:r>
              <a:rPr lang="en-US" sz="1800" dirty="0" smtClean="0">
                <a:latin typeface="Courier New" pitchFamily="49" charset="0"/>
              </a:rPr>
              <a:t>= </a:t>
            </a:r>
            <a:r>
              <a:rPr lang="cs-CZ" sz="1800" b="1" dirty="0" smtClean="0">
                <a:latin typeface="Courier New" pitchFamily="49" charset="0"/>
              </a:rPr>
              <a:t>s</a:t>
            </a:r>
            <a:r>
              <a:rPr lang="en-US" sz="1800" b="1" dirty="0" err="1" smtClean="0">
                <a:latin typeface="Courier New" pitchFamily="49" charset="0"/>
              </a:rPr>
              <a:t>ampleSpecular</a:t>
            </a:r>
            <a:r>
              <a:rPr lang="en-US" sz="1800" dirty="0">
                <a:latin typeface="Courier New" pitchFamily="49" charset="0"/>
              </a:rPr>
              <a:t>(</a:t>
            </a:r>
            <a:r>
              <a:rPr lang="en-US" sz="1800" dirty="0" err="1">
                <a:latin typeface="Courier New" pitchFamily="49" charset="0"/>
              </a:rPr>
              <a:t>incDir</a:t>
            </a:r>
            <a:r>
              <a:rPr lang="en-US" sz="1800" dirty="0">
                <a:latin typeface="Courier New" pitchFamily="49" charset="0"/>
              </a:rPr>
              <a:t>);</a:t>
            </a:r>
            <a:endParaRPr lang="en-US" sz="1800" dirty="0" smtClean="0">
              <a:latin typeface="Courier New" pitchFamily="49" charset="0"/>
            </a:endParaRPr>
          </a:p>
          <a:p>
            <a:pPr lvl="2">
              <a:buFont typeface="Wingdings" pitchFamily="2" charset="2"/>
              <a:buNone/>
            </a:pPr>
            <a:endParaRPr lang="cs-CZ" sz="1800" dirty="0">
              <a:solidFill>
                <a:srgbClr val="6699FF"/>
              </a:solidFill>
              <a:latin typeface="Courier New" pitchFamily="49" charset="0"/>
            </a:endParaRPr>
          </a:p>
          <a:p>
            <a:pPr lvl="1">
              <a:buNone/>
            </a:pPr>
            <a:r>
              <a:rPr lang="cs-CZ" sz="1800" dirty="0" err="1" smtClean="0">
                <a:latin typeface="Courier New" pitchFamily="49" charset="0"/>
              </a:rPr>
              <a:t>pdf</a:t>
            </a:r>
            <a:r>
              <a:rPr lang="cs-CZ" sz="1800" dirty="0" smtClean="0">
                <a:latin typeface="Courier New" pitchFamily="49" charset="0"/>
              </a:rPr>
              <a:t> </a:t>
            </a:r>
            <a:r>
              <a:rPr lang="en-US" sz="1800" dirty="0">
                <a:latin typeface="Courier New" pitchFamily="49" charset="0"/>
              </a:rPr>
              <a:t>= </a:t>
            </a:r>
            <a:r>
              <a:rPr lang="en-US" sz="1800" b="1" dirty="0" err="1" smtClean="0">
                <a:latin typeface="Courier New" pitchFamily="49" charset="0"/>
              </a:rPr>
              <a:t>evalPdf</a:t>
            </a:r>
            <a:r>
              <a:rPr lang="en-US" sz="1800" dirty="0" smtClean="0">
                <a:latin typeface="Courier New" pitchFamily="49" charset="0"/>
              </a:rPr>
              <a:t>(</a:t>
            </a:r>
            <a:r>
              <a:rPr lang="en-US" sz="1800" dirty="0" err="1" smtClean="0">
                <a:latin typeface="Courier New" pitchFamily="49" charset="0"/>
              </a:rPr>
              <a:t>incDir</a:t>
            </a:r>
            <a:r>
              <a:rPr lang="en-US" sz="1800" dirty="0" smtClean="0">
                <a:latin typeface="Courier New" pitchFamily="49" charset="0"/>
              </a:rPr>
              <a:t>, </a:t>
            </a:r>
            <a:r>
              <a:rPr lang="en-US" sz="1800" dirty="0" err="1" smtClean="0">
                <a:latin typeface="Courier New" pitchFamily="49" charset="0"/>
              </a:rPr>
              <a:t>genDir</a:t>
            </a:r>
            <a:r>
              <a:rPr lang="en-US" sz="1800" dirty="0" smtClean="0">
                <a:latin typeface="Courier New" pitchFamily="49" charset="0"/>
              </a:rPr>
              <a:t>, </a:t>
            </a:r>
            <a:r>
              <a:rPr lang="en-US" sz="1800" dirty="0" err="1" smtClean="0">
                <a:latin typeface="Courier New" pitchFamily="49" charset="0"/>
              </a:rPr>
              <a:t>pd</a:t>
            </a:r>
            <a:r>
              <a:rPr lang="en-US" sz="1800" dirty="0" smtClean="0">
                <a:latin typeface="Courier New" pitchFamily="49" charset="0"/>
              </a:rPr>
              <a:t>, </a:t>
            </a:r>
            <a:r>
              <a:rPr lang="en-US" sz="1800" dirty="0" err="1" smtClean="0">
                <a:latin typeface="Courier New" pitchFamily="49" charset="0"/>
              </a:rPr>
              <a:t>ps</a:t>
            </a:r>
            <a:r>
              <a:rPr lang="en-US" sz="1800" dirty="0" smtClean="0">
                <a:latin typeface="Courier New" pitchFamily="49" charset="0"/>
              </a:rPr>
              <a:t>);</a:t>
            </a:r>
            <a:endParaRPr lang="en-US" sz="1800" dirty="0">
              <a:latin typeface="Courier New" pitchFamily="49" charset="0"/>
            </a:endParaRPr>
          </a:p>
          <a:p>
            <a:pPr lvl="1">
              <a:buFont typeface="Wingdings" pitchFamily="2" charset="2"/>
              <a:buNone/>
            </a:pPr>
            <a:endParaRPr lang="cs-CZ" sz="1800" dirty="0" smtClean="0">
              <a:solidFill>
                <a:srgbClr val="6699FF"/>
              </a:solidFill>
              <a:latin typeface="Courier New" pitchFamily="49" charset="0"/>
            </a:endParaRPr>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pPr>
                <a:defRPr/>
              </a:pPr>
              <a:t>16</a:t>
            </a:fld>
            <a:endParaRPr lang="en-US" altLang="en-US"/>
          </a:p>
        </p:txBody>
      </p:sp>
      <p:sp>
        <p:nvSpPr>
          <p:cNvPr id="5" name="Zástupný symbol pro zápatí 4"/>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1077402375"/>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p:txBody>
          <a:bodyPr/>
          <a:lstStyle/>
          <a:p>
            <a:r>
              <a:rPr lang="en-US" dirty="0" smtClean="0"/>
              <a:t>Sampling of the diffuse reflection</a:t>
            </a:r>
            <a:endParaRPr lang="en-US" dirty="0"/>
          </a:p>
        </p:txBody>
      </p:sp>
      <p:sp>
        <p:nvSpPr>
          <p:cNvPr id="316419" name="Rectangle 3"/>
          <p:cNvSpPr>
            <a:spLocks noGrp="1" noChangeArrowheads="1"/>
          </p:cNvSpPr>
          <p:nvPr>
            <p:ph type="body" idx="1"/>
          </p:nvPr>
        </p:nvSpPr>
        <p:spPr/>
        <p:txBody>
          <a:bodyPr/>
          <a:lstStyle/>
          <a:p>
            <a:r>
              <a:rPr lang="en-US" dirty="0" smtClean="0"/>
              <a:t>Importance sampling with the density </a:t>
            </a:r>
            <a:r>
              <a:rPr lang="cs-CZ" i="1" dirty="0" smtClean="0"/>
              <a:t>p</a:t>
            </a:r>
            <a:r>
              <a:rPr lang="en-US" dirty="0"/>
              <a:t>(</a:t>
            </a:r>
            <a:r>
              <a:rPr lang="en-US" dirty="0">
                <a:latin typeface="Symbol" pitchFamily="18" charset="2"/>
              </a:rPr>
              <a:t>q</a:t>
            </a:r>
            <a:r>
              <a:rPr lang="en-US" dirty="0"/>
              <a:t>) = </a:t>
            </a:r>
            <a:r>
              <a:rPr lang="en-US" dirty="0" err="1"/>
              <a:t>cos</a:t>
            </a:r>
            <a:r>
              <a:rPr lang="en-US" dirty="0"/>
              <a:t>(</a:t>
            </a:r>
            <a:r>
              <a:rPr lang="en-US" dirty="0">
                <a:latin typeface="Symbol" pitchFamily="18" charset="2"/>
              </a:rPr>
              <a:t>q</a:t>
            </a:r>
            <a:r>
              <a:rPr lang="en-US" dirty="0"/>
              <a:t>) / </a:t>
            </a:r>
            <a:r>
              <a:rPr lang="en-US" dirty="0">
                <a:latin typeface="Symbol" pitchFamily="18" charset="2"/>
              </a:rPr>
              <a:t>p</a:t>
            </a:r>
            <a:endParaRPr lang="en-US" dirty="0"/>
          </a:p>
          <a:p>
            <a:pPr lvl="1"/>
            <a:r>
              <a:rPr lang="en-US" i="1" dirty="0">
                <a:latin typeface="Symbol" pitchFamily="18" charset="2"/>
              </a:rPr>
              <a:t>q</a:t>
            </a:r>
            <a:r>
              <a:rPr lang="en-US" baseline="-25000" dirty="0"/>
              <a:t> </a:t>
            </a:r>
            <a:r>
              <a:rPr lang="en-US" dirty="0" smtClean="0"/>
              <a:t>…angle between the surface normal and the generated ray</a:t>
            </a:r>
            <a:endParaRPr lang="cs-CZ" dirty="0"/>
          </a:p>
          <a:p>
            <a:pPr lvl="1"/>
            <a:r>
              <a:rPr lang="en-US" dirty="0" smtClean="0"/>
              <a:t>Generating the direction</a:t>
            </a:r>
            <a:r>
              <a:rPr lang="cs-CZ" dirty="0" smtClean="0"/>
              <a:t>:</a:t>
            </a:r>
            <a:endParaRPr lang="cs-CZ" dirty="0"/>
          </a:p>
          <a:p>
            <a:pPr lvl="1"/>
            <a:endParaRPr lang="cs-CZ" dirty="0"/>
          </a:p>
          <a:p>
            <a:pPr lvl="1"/>
            <a:endParaRPr lang="cs-CZ" dirty="0"/>
          </a:p>
          <a:p>
            <a:pPr lvl="1"/>
            <a:endParaRPr lang="cs-CZ" dirty="0"/>
          </a:p>
          <a:p>
            <a:pPr lvl="1"/>
            <a:endParaRPr lang="cs-CZ" dirty="0"/>
          </a:p>
          <a:p>
            <a:pPr lvl="2"/>
            <a:r>
              <a:rPr lang="cs-CZ" dirty="0"/>
              <a:t>r1, r2 … </a:t>
            </a:r>
            <a:r>
              <a:rPr lang="en-US" dirty="0" smtClean="0"/>
              <a:t>uniform random variates on &lt;0,1)</a:t>
            </a:r>
            <a:endParaRPr lang="en-US" dirty="0"/>
          </a:p>
          <a:p>
            <a:pPr lvl="1"/>
            <a:r>
              <a:rPr lang="en-US" dirty="0" smtClean="0"/>
              <a:t>Reference: </a:t>
            </a:r>
            <a:r>
              <a:rPr lang="en-US" dirty="0" err="1"/>
              <a:t>Dutre</a:t>
            </a:r>
            <a:r>
              <a:rPr lang="cs-CZ" dirty="0"/>
              <a:t>, </a:t>
            </a:r>
            <a:r>
              <a:rPr lang="en-US" dirty="0"/>
              <a:t>Global illumination Compendium</a:t>
            </a:r>
            <a:r>
              <a:rPr lang="cs-CZ" dirty="0"/>
              <a:t> (on-line)</a:t>
            </a:r>
            <a:endParaRPr lang="en-US" dirty="0"/>
          </a:p>
          <a:p>
            <a:pPr lvl="1"/>
            <a:r>
              <a:rPr lang="en-US" dirty="0" smtClean="0"/>
              <a:t>Derivation</a:t>
            </a:r>
            <a:r>
              <a:rPr lang="cs-CZ" dirty="0" smtClean="0"/>
              <a:t>: </a:t>
            </a:r>
            <a:r>
              <a:rPr lang="cs-CZ" dirty="0" err="1" smtClean="0"/>
              <a:t>Pharr</a:t>
            </a:r>
            <a:r>
              <a:rPr lang="cs-CZ" dirty="0" smtClean="0"/>
              <a:t> </a:t>
            </a:r>
            <a:r>
              <a:rPr lang="en-US" dirty="0" smtClean="0"/>
              <a:t>&amp; </a:t>
            </a:r>
            <a:r>
              <a:rPr lang="en-US" dirty="0" err="1" smtClean="0"/>
              <a:t>Huphreys</a:t>
            </a:r>
            <a:r>
              <a:rPr lang="cs-CZ" dirty="0" smtClean="0"/>
              <a:t>, PBRT</a:t>
            </a:r>
            <a:endParaRPr lang="cs-CZ" dirty="0"/>
          </a:p>
        </p:txBody>
      </p:sp>
      <p:pic>
        <p:nvPicPr>
          <p:cNvPr id="316420" name="Picture 4"/>
          <p:cNvPicPr>
            <a:picLocks noChangeAspect="1" noChangeArrowheads="1"/>
          </p:cNvPicPr>
          <p:nvPr/>
        </p:nvPicPr>
        <p:blipFill>
          <a:blip r:embed="rId2" cstate="print"/>
          <a:srcRect/>
          <a:stretch>
            <a:fillRect/>
          </a:stretch>
        </p:blipFill>
        <p:spPr bwMode="auto">
          <a:xfrm>
            <a:off x="2052191" y="2815210"/>
            <a:ext cx="4968081" cy="1621902"/>
          </a:xfrm>
          <a:prstGeom prst="rect">
            <a:avLst/>
          </a:prstGeom>
          <a:noFill/>
          <a:ln w="9525">
            <a:noFill/>
            <a:miter lim="800000"/>
            <a:headEnd/>
            <a:tailEnd/>
          </a:ln>
          <a:effectLst/>
        </p:spPr>
      </p:pic>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pPr>
                <a:defRPr/>
              </a:pPr>
              <a:t>17</a:t>
            </a:fld>
            <a:endParaRPr lang="en-US" altLang="en-US"/>
          </a:p>
        </p:txBody>
      </p:sp>
      <p:sp>
        <p:nvSpPr>
          <p:cNvPr id="6" name="Zástupný symbol pro zápatí 5"/>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1802893886"/>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p:txBody>
          <a:bodyPr/>
          <a:lstStyle/>
          <a:p>
            <a:r>
              <a:rPr lang="en-US" sz="3200" b="1" dirty="0" err="1" smtClean="0">
                <a:latin typeface="Courier New" pitchFamily="49" charset="0"/>
              </a:rPr>
              <a:t>sampleDiffuse</a:t>
            </a:r>
            <a:r>
              <a:rPr lang="en-US" sz="3200" b="1" dirty="0">
                <a:latin typeface="Courier New" pitchFamily="49" charset="0"/>
              </a:rPr>
              <a:t>()</a:t>
            </a:r>
          </a:p>
        </p:txBody>
      </p:sp>
      <p:sp>
        <p:nvSpPr>
          <p:cNvPr id="317443" name="Rectangle 3"/>
          <p:cNvSpPr>
            <a:spLocks noGrp="1" noChangeArrowheads="1"/>
          </p:cNvSpPr>
          <p:nvPr>
            <p:ph type="body" idx="1"/>
          </p:nvPr>
        </p:nvSpPr>
        <p:spPr>
          <a:xfrm>
            <a:off x="457200" y="1628800"/>
            <a:ext cx="8229600" cy="4968551"/>
          </a:xfrm>
        </p:spPr>
        <p:txBody>
          <a:bodyPr/>
          <a:lstStyle/>
          <a:p>
            <a:pPr>
              <a:buFont typeface="Wingdings" pitchFamily="2" charset="2"/>
              <a:buNone/>
            </a:pPr>
            <a:endParaRPr lang="en-US" sz="1500" dirty="0" smtClean="0">
              <a:solidFill>
                <a:srgbClr val="6699FF"/>
              </a:solidFill>
              <a:latin typeface="Courier New" pitchFamily="49" charset="0"/>
            </a:endParaRPr>
          </a:p>
          <a:p>
            <a:pPr>
              <a:buNone/>
            </a:pPr>
            <a:r>
              <a:rPr lang="en-US" sz="1500" dirty="0" smtClean="0">
                <a:solidFill>
                  <a:srgbClr val="6699FF"/>
                </a:solidFill>
                <a:latin typeface="Courier New" pitchFamily="49" charset="0"/>
              </a:rPr>
              <a:t>// </a:t>
            </a:r>
            <a:r>
              <a:rPr lang="en-US" sz="1500" dirty="0">
                <a:solidFill>
                  <a:srgbClr val="6699FF"/>
                </a:solidFill>
                <a:latin typeface="Courier New" pitchFamily="49" charset="0"/>
              </a:rPr>
              <a:t>generate </a:t>
            </a:r>
            <a:r>
              <a:rPr lang="en-US" sz="1500" dirty="0" smtClean="0">
                <a:solidFill>
                  <a:srgbClr val="6699FF"/>
                </a:solidFill>
                <a:latin typeface="Courier New" pitchFamily="49" charset="0"/>
              </a:rPr>
              <a:t>spherical </a:t>
            </a:r>
            <a:r>
              <a:rPr lang="en-US" sz="1500" dirty="0">
                <a:solidFill>
                  <a:srgbClr val="6699FF"/>
                </a:solidFill>
                <a:latin typeface="Courier New" pitchFamily="49" charset="0"/>
              </a:rPr>
              <a:t>coordinates </a:t>
            </a:r>
            <a:r>
              <a:rPr lang="en-US" sz="1500" dirty="0" smtClean="0">
                <a:solidFill>
                  <a:srgbClr val="6699FF"/>
                </a:solidFill>
                <a:latin typeface="Courier New" pitchFamily="49" charset="0"/>
              </a:rPr>
              <a:t>of the direction</a:t>
            </a:r>
            <a:endParaRPr lang="cs-CZ" sz="1500" dirty="0">
              <a:solidFill>
                <a:srgbClr val="6699FF"/>
              </a:solidFill>
              <a:latin typeface="Courier New" pitchFamily="49" charset="0"/>
            </a:endParaRPr>
          </a:p>
          <a:p>
            <a:pPr>
              <a:buFont typeface="Wingdings" pitchFamily="2" charset="2"/>
              <a:buNone/>
            </a:pPr>
            <a:r>
              <a:rPr lang="en-US" sz="1500" dirty="0">
                <a:solidFill>
                  <a:srgbClr val="0000FF"/>
                </a:solidFill>
                <a:latin typeface="Courier New" pitchFamily="49" charset="0"/>
              </a:rPr>
              <a:t>float</a:t>
            </a:r>
            <a:r>
              <a:rPr lang="en-US" sz="1500" dirty="0">
                <a:latin typeface="Courier New" pitchFamily="49" charset="0"/>
              </a:rPr>
              <a:t> </a:t>
            </a:r>
            <a:r>
              <a:rPr lang="cs-CZ" sz="1500" dirty="0">
                <a:latin typeface="Courier New" pitchFamily="49" charset="0"/>
              </a:rPr>
              <a:t>r1</a:t>
            </a:r>
            <a:r>
              <a:rPr lang="en-US" sz="1500" dirty="0">
                <a:latin typeface="Courier New" pitchFamily="49" charset="0"/>
              </a:rPr>
              <a:t> = rand(0,1), r2 = rand(0,1);</a:t>
            </a:r>
            <a:endParaRPr lang="cs-CZ" sz="1500" dirty="0">
              <a:latin typeface="Courier New" pitchFamily="49" charset="0"/>
            </a:endParaRPr>
          </a:p>
          <a:p>
            <a:pPr>
              <a:buFont typeface="Wingdings" pitchFamily="2" charset="2"/>
              <a:buNone/>
            </a:pPr>
            <a:r>
              <a:rPr lang="cs-CZ" sz="1500" dirty="0" err="1">
                <a:solidFill>
                  <a:srgbClr val="0000FF"/>
                </a:solidFill>
                <a:latin typeface="Courier New" pitchFamily="49" charset="0"/>
              </a:rPr>
              <a:t>float</a:t>
            </a:r>
            <a:r>
              <a:rPr lang="cs-CZ" sz="1500" dirty="0">
                <a:latin typeface="Courier New" pitchFamily="49" charset="0"/>
              </a:rPr>
              <a:t> </a:t>
            </a:r>
            <a:r>
              <a:rPr lang="en-US" sz="1500" dirty="0" err="1" smtClean="0">
                <a:latin typeface="Courier New" pitchFamily="49" charset="0"/>
              </a:rPr>
              <a:t>sinTheta</a:t>
            </a:r>
            <a:r>
              <a:rPr lang="cs-CZ" sz="1500" dirty="0" smtClean="0">
                <a:latin typeface="Courier New" pitchFamily="49" charset="0"/>
              </a:rPr>
              <a:t> </a:t>
            </a:r>
            <a:r>
              <a:rPr lang="cs-CZ" sz="1500" dirty="0">
                <a:latin typeface="Courier New" pitchFamily="49" charset="0"/>
              </a:rPr>
              <a:t>= </a:t>
            </a:r>
            <a:r>
              <a:rPr lang="cs-CZ" sz="1500" dirty="0" err="1">
                <a:latin typeface="Courier New" pitchFamily="49" charset="0"/>
              </a:rPr>
              <a:t>sqrt</a:t>
            </a:r>
            <a:r>
              <a:rPr lang="cs-CZ" sz="1500" dirty="0">
                <a:latin typeface="Courier New" pitchFamily="49" charset="0"/>
              </a:rPr>
              <a:t>(1 – </a:t>
            </a:r>
            <a:r>
              <a:rPr lang="cs-CZ" sz="1500" dirty="0" smtClean="0">
                <a:latin typeface="Courier New" pitchFamily="49" charset="0"/>
              </a:rPr>
              <a:t>r</a:t>
            </a:r>
            <a:r>
              <a:rPr lang="en-US" sz="1500" dirty="0" smtClean="0">
                <a:latin typeface="Courier New" pitchFamily="49" charset="0"/>
              </a:rPr>
              <a:t>2</a:t>
            </a:r>
            <a:r>
              <a:rPr lang="cs-CZ" sz="1500" dirty="0" smtClean="0">
                <a:latin typeface="Courier New" pitchFamily="49" charset="0"/>
              </a:rPr>
              <a:t>);</a:t>
            </a:r>
            <a:endParaRPr lang="cs-CZ" sz="1500" dirty="0">
              <a:latin typeface="Courier New" pitchFamily="49" charset="0"/>
            </a:endParaRPr>
          </a:p>
          <a:p>
            <a:pPr>
              <a:buFont typeface="Wingdings" pitchFamily="2" charset="2"/>
              <a:buNone/>
            </a:pPr>
            <a:r>
              <a:rPr lang="cs-CZ" sz="1500" dirty="0" err="1">
                <a:solidFill>
                  <a:srgbClr val="0000FF"/>
                </a:solidFill>
                <a:latin typeface="Courier New" pitchFamily="49" charset="0"/>
              </a:rPr>
              <a:t>float</a:t>
            </a:r>
            <a:r>
              <a:rPr lang="cs-CZ" sz="1500" dirty="0">
                <a:latin typeface="Courier New" pitchFamily="49" charset="0"/>
              </a:rPr>
              <a:t> </a:t>
            </a:r>
            <a:r>
              <a:rPr lang="cs-CZ" sz="1500" dirty="0" smtClean="0">
                <a:latin typeface="Courier New" pitchFamily="49" charset="0"/>
              </a:rPr>
              <a:t>cos</a:t>
            </a:r>
            <a:r>
              <a:rPr lang="en-US" sz="1500" dirty="0" smtClean="0">
                <a:latin typeface="Courier New" pitchFamily="49" charset="0"/>
              </a:rPr>
              <a:t>T</a:t>
            </a:r>
            <a:r>
              <a:rPr lang="cs-CZ" sz="1500" dirty="0" err="1" smtClean="0">
                <a:latin typeface="Courier New" pitchFamily="49" charset="0"/>
              </a:rPr>
              <a:t>heta</a:t>
            </a:r>
            <a:r>
              <a:rPr lang="cs-CZ" sz="1500" dirty="0" smtClean="0">
                <a:latin typeface="Courier New" pitchFamily="49" charset="0"/>
              </a:rPr>
              <a:t> </a:t>
            </a:r>
            <a:r>
              <a:rPr lang="cs-CZ" sz="1500" dirty="0">
                <a:latin typeface="Courier New" pitchFamily="49" charset="0"/>
              </a:rPr>
              <a:t>= </a:t>
            </a:r>
            <a:r>
              <a:rPr lang="cs-CZ" sz="1500" dirty="0" err="1">
                <a:latin typeface="Courier New" pitchFamily="49" charset="0"/>
              </a:rPr>
              <a:t>sqrt</a:t>
            </a:r>
            <a:r>
              <a:rPr lang="cs-CZ" sz="1500" dirty="0">
                <a:latin typeface="Courier New" pitchFamily="49" charset="0"/>
              </a:rPr>
              <a:t>(</a:t>
            </a:r>
            <a:r>
              <a:rPr lang="en-US" sz="1500" dirty="0" smtClean="0">
                <a:latin typeface="Courier New" pitchFamily="49" charset="0"/>
              </a:rPr>
              <a:t>r2</a:t>
            </a:r>
            <a:r>
              <a:rPr lang="cs-CZ" sz="1500" dirty="0" smtClean="0">
                <a:latin typeface="Courier New" pitchFamily="49" charset="0"/>
              </a:rPr>
              <a:t>);</a:t>
            </a:r>
            <a:endParaRPr lang="cs-CZ" sz="1500" dirty="0">
              <a:latin typeface="Courier New" pitchFamily="49" charset="0"/>
            </a:endParaRPr>
          </a:p>
          <a:p>
            <a:pPr>
              <a:buFont typeface="Wingdings" pitchFamily="2" charset="2"/>
              <a:buNone/>
            </a:pPr>
            <a:r>
              <a:rPr lang="cs-CZ" sz="1500" dirty="0" err="1">
                <a:solidFill>
                  <a:srgbClr val="0000FF"/>
                </a:solidFill>
                <a:latin typeface="Courier New" pitchFamily="49" charset="0"/>
              </a:rPr>
              <a:t>float</a:t>
            </a:r>
            <a:r>
              <a:rPr lang="cs-CZ" sz="1500" dirty="0">
                <a:latin typeface="Courier New" pitchFamily="49" charset="0"/>
              </a:rPr>
              <a:t> </a:t>
            </a:r>
            <a:r>
              <a:rPr lang="en-US" sz="1500" dirty="0">
                <a:latin typeface="Courier New" pitchFamily="49" charset="0"/>
              </a:rPr>
              <a:t>phi </a:t>
            </a:r>
            <a:r>
              <a:rPr lang="en-US" sz="1500" dirty="0" smtClean="0">
                <a:latin typeface="Courier New" pitchFamily="49" charset="0"/>
              </a:rPr>
              <a:t> </a:t>
            </a:r>
            <a:r>
              <a:rPr lang="cs-CZ" sz="1500" dirty="0" smtClean="0">
                <a:latin typeface="Courier New" pitchFamily="49" charset="0"/>
              </a:rPr>
              <a:t>    </a:t>
            </a:r>
            <a:r>
              <a:rPr lang="cs-CZ" sz="1500" dirty="0">
                <a:latin typeface="Courier New" pitchFamily="49" charset="0"/>
              </a:rPr>
              <a:t>= </a:t>
            </a:r>
            <a:r>
              <a:rPr lang="cs-CZ" sz="1500" dirty="0" smtClean="0">
                <a:latin typeface="Courier New" pitchFamily="49" charset="0"/>
              </a:rPr>
              <a:t>2.0*PI*</a:t>
            </a:r>
            <a:r>
              <a:rPr lang="en-US" sz="1500" dirty="0" smtClean="0">
                <a:latin typeface="Courier New" pitchFamily="49" charset="0"/>
              </a:rPr>
              <a:t>r1</a:t>
            </a:r>
            <a:r>
              <a:rPr lang="cs-CZ" sz="1500" dirty="0" smtClean="0">
                <a:latin typeface="Courier New" pitchFamily="49" charset="0"/>
              </a:rPr>
              <a:t>;</a:t>
            </a:r>
            <a:endParaRPr lang="en-US" sz="1500" dirty="0">
              <a:latin typeface="Courier New" pitchFamily="49" charset="0"/>
            </a:endParaRPr>
          </a:p>
          <a:p>
            <a:pPr>
              <a:buFont typeface="Wingdings" pitchFamily="2" charset="2"/>
              <a:buNone/>
            </a:pPr>
            <a:r>
              <a:rPr lang="en-US" sz="1500" dirty="0">
                <a:solidFill>
                  <a:srgbClr val="0000FF"/>
                </a:solidFill>
                <a:latin typeface="Courier New" pitchFamily="49" charset="0"/>
              </a:rPr>
              <a:t>float</a:t>
            </a:r>
            <a:r>
              <a:rPr lang="en-US" sz="1500" dirty="0">
                <a:latin typeface="Courier New" pitchFamily="49" charset="0"/>
              </a:rPr>
              <a:t> </a:t>
            </a:r>
            <a:r>
              <a:rPr lang="en-US" sz="1500" dirty="0" err="1" smtClean="0">
                <a:latin typeface="Courier New" pitchFamily="49" charset="0"/>
              </a:rPr>
              <a:t>pdf</a:t>
            </a:r>
            <a:r>
              <a:rPr lang="en-US" sz="1500" dirty="0" smtClean="0">
                <a:latin typeface="Courier New" pitchFamily="49" charset="0"/>
              </a:rPr>
              <a:t>      </a:t>
            </a:r>
            <a:r>
              <a:rPr lang="en-US" sz="1500" dirty="0">
                <a:latin typeface="Courier New" pitchFamily="49" charset="0"/>
              </a:rPr>
              <a:t>= </a:t>
            </a:r>
            <a:r>
              <a:rPr lang="cs-CZ" sz="1500" dirty="0" smtClean="0">
                <a:latin typeface="Courier New" pitchFamily="49" charset="0"/>
              </a:rPr>
              <a:t>cos</a:t>
            </a:r>
            <a:r>
              <a:rPr lang="en-US" sz="1500" dirty="0" smtClean="0">
                <a:latin typeface="Courier New" pitchFamily="49" charset="0"/>
              </a:rPr>
              <a:t>T</a:t>
            </a:r>
            <a:r>
              <a:rPr lang="cs-CZ" sz="1500" dirty="0" err="1" smtClean="0">
                <a:latin typeface="Courier New" pitchFamily="49" charset="0"/>
              </a:rPr>
              <a:t>heta</a:t>
            </a:r>
            <a:r>
              <a:rPr lang="en-US" sz="1500" dirty="0" smtClean="0">
                <a:latin typeface="Courier New" pitchFamily="49" charset="0"/>
              </a:rPr>
              <a:t>/PI;</a:t>
            </a:r>
          </a:p>
          <a:p>
            <a:pPr>
              <a:buFont typeface="Wingdings" pitchFamily="2" charset="2"/>
              <a:buNone/>
            </a:pPr>
            <a:endParaRPr lang="en-US" sz="1500" dirty="0" smtClean="0">
              <a:latin typeface="Courier New" pitchFamily="49" charset="0"/>
            </a:endParaRPr>
          </a:p>
          <a:p>
            <a:pPr>
              <a:buNone/>
            </a:pPr>
            <a:r>
              <a:rPr lang="en-US" sz="1500" dirty="0" smtClean="0">
                <a:solidFill>
                  <a:srgbClr val="6699FF"/>
                </a:solidFill>
                <a:latin typeface="Courier New" pitchFamily="49" charset="0"/>
              </a:rPr>
              <a:t>// convert [theta, phi] to Cartesian coordinates</a:t>
            </a:r>
            <a:endParaRPr lang="en-US" sz="1500" dirty="0">
              <a:latin typeface="Courier New" pitchFamily="49" charset="0"/>
            </a:endParaRPr>
          </a:p>
          <a:p>
            <a:pPr>
              <a:buFont typeface="Wingdings" pitchFamily="2" charset="2"/>
              <a:buNone/>
            </a:pPr>
            <a:r>
              <a:rPr lang="en-US" sz="1500" dirty="0" smtClean="0">
                <a:solidFill>
                  <a:srgbClr val="0000FF"/>
                </a:solidFill>
                <a:latin typeface="Courier New" pitchFamily="49" charset="0"/>
              </a:rPr>
              <a:t>Vec3</a:t>
            </a:r>
            <a:r>
              <a:rPr lang="en-US" sz="1500" dirty="0" smtClean="0">
                <a:latin typeface="Courier New" pitchFamily="49" charset="0"/>
              </a:rPr>
              <a:t> </a:t>
            </a:r>
            <a:r>
              <a:rPr lang="en-US" sz="1500" dirty="0" err="1" smtClean="0">
                <a:latin typeface="Courier New" pitchFamily="49" charset="0"/>
              </a:rPr>
              <a:t>dir</a:t>
            </a:r>
            <a:r>
              <a:rPr lang="en-US" sz="1500" dirty="0" smtClean="0">
                <a:latin typeface="Courier New" pitchFamily="49" charset="0"/>
              </a:rPr>
              <a:t> </a:t>
            </a:r>
            <a:r>
              <a:rPr lang="en-US" sz="1500" dirty="0">
                <a:latin typeface="Courier New" pitchFamily="49" charset="0"/>
              </a:rPr>
              <a:t>(</a:t>
            </a:r>
            <a:r>
              <a:rPr lang="cs-CZ" sz="1500" dirty="0">
                <a:latin typeface="Courier New" pitchFamily="49" charset="0"/>
              </a:rPr>
              <a:t>cos(</a:t>
            </a:r>
            <a:r>
              <a:rPr lang="en-US" sz="1500" dirty="0">
                <a:latin typeface="Courier New" pitchFamily="49" charset="0"/>
              </a:rPr>
              <a:t>phi</a:t>
            </a:r>
            <a:r>
              <a:rPr lang="cs-CZ" sz="1500" dirty="0">
                <a:latin typeface="Courier New" pitchFamily="49" charset="0"/>
              </a:rPr>
              <a:t>)*</a:t>
            </a:r>
            <a:r>
              <a:rPr lang="en-US" sz="1500" dirty="0" err="1" smtClean="0">
                <a:latin typeface="Courier New" pitchFamily="49" charset="0"/>
              </a:rPr>
              <a:t>sinTheta</a:t>
            </a:r>
            <a:r>
              <a:rPr lang="cs-CZ" sz="1500" dirty="0">
                <a:latin typeface="Courier New" pitchFamily="49" charset="0"/>
              </a:rPr>
              <a:t>, sin(</a:t>
            </a:r>
            <a:r>
              <a:rPr lang="en-US" sz="1500" dirty="0">
                <a:latin typeface="Courier New" pitchFamily="49" charset="0"/>
              </a:rPr>
              <a:t>phi</a:t>
            </a:r>
            <a:r>
              <a:rPr lang="cs-CZ" sz="1500" dirty="0">
                <a:latin typeface="Courier New" pitchFamily="49" charset="0"/>
              </a:rPr>
              <a:t>)*</a:t>
            </a:r>
            <a:r>
              <a:rPr lang="en-US" sz="1500" dirty="0" err="1" smtClean="0">
                <a:latin typeface="Courier New" pitchFamily="49" charset="0"/>
              </a:rPr>
              <a:t>sinTheta</a:t>
            </a:r>
            <a:r>
              <a:rPr lang="cs-CZ" sz="1500" dirty="0">
                <a:latin typeface="Courier New" pitchFamily="49" charset="0"/>
              </a:rPr>
              <a:t>, </a:t>
            </a:r>
            <a:r>
              <a:rPr lang="cs-CZ" sz="1500" dirty="0" smtClean="0">
                <a:latin typeface="Courier New" pitchFamily="49" charset="0"/>
              </a:rPr>
              <a:t>cos</a:t>
            </a:r>
            <a:r>
              <a:rPr lang="en-US" sz="1500" dirty="0" smtClean="0">
                <a:latin typeface="Courier New" pitchFamily="49" charset="0"/>
              </a:rPr>
              <a:t>Theta</a:t>
            </a:r>
            <a:r>
              <a:rPr lang="en-US" sz="1500" dirty="0">
                <a:latin typeface="Courier New" pitchFamily="49" charset="0"/>
              </a:rPr>
              <a:t>);</a:t>
            </a:r>
          </a:p>
          <a:p>
            <a:pPr>
              <a:buFont typeface="Wingdings" pitchFamily="2" charset="2"/>
              <a:buNone/>
            </a:pPr>
            <a:endParaRPr lang="en-US" sz="1500" dirty="0">
              <a:solidFill>
                <a:srgbClr val="6699FF"/>
              </a:solidFill>
              <a:latin typeface="Courier New" pitchFamily="49" charset="0"/>
            </a:endParaRPr>
          </a:p>
          <a:p>
            <a:pPr>
              <a:buNone/>
            </a:pPr>
            <a:r>
              <a:rPr lang="en-US" sz="1500" dirty="0" smtClean="0">
                <a:solidFill>
                  <a:srgbClr val="0000FF"/>
                </a:solidFill>
                <a:latin typeface="Courier New" pitchFamily="49" charset="0"/>
              </a:rPr>
              <a:t>return</a:t>
            </a:r>
            <a:r>
              <a:rPr lang="en-US" sz="1500" dirty="0" smtClean="0">
                <a:latin typeface="Courier New" pitchFamily="49" charset="0"/>
              </a:rPr>
              <a:t> </a:t>
            </a:r>
            <a:r>
              <a:rPr lang="en-US" sz="1500" dirty="0" err="1" smtClean="0">
                <a:latin typeface="Courier New" pitchFamily="49" charset="0"/>
              </a:rPr>
              <a:t>dir</a:t>
            </a:r>
            <a:r>
              <a:rPr lang="en-US" sz="1500" dirty="0" smtClean="0">
                <a:latin typeface="Courier New" pitchFamily="49" charset="0"/>
              </a:rPr>
              <a:t>;</a:t>
            </a:r>
            <a:endParaRPr lang="en-US" sz="1500" dirty="0">
              <a:latin typeface="Courier New" pitchFamily="49" charset="0"/>
            </a:endParaRPr>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pPr>
                <a:defRPr/>
              </a:pPr>
              <a:t>18</a:t>
            </a:fld>
            <a:endParaRPr lang="en-US" altLang="en-US"/>
          </a:p>
        </p:txBody>
      </p:sp>
      <p:sp>
        <p:nvSpPr>
          <p:cNvPr id="5" name="Zástupný symbol pro zápatí 4"/>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157251766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p:txBody>
          <a:bodyPr/>
          <a:lstStyle/>
          <a:p>
            <a:r>
              <a:rPr lang="en-US" dirty="0" smtClean="0"/>
              <a:t>Sampling of the glossy (specular) reflection</a:t>
            </a:r>
            <a:endParaRPr lang="en-US" dirty="0"/>
          </a:p>
        </p:txBody>
      </p:sp>
      <p:sp>
        <p:nvSpPr>
          <p:cNvPr id="318467" name="Rectangle 3"/>
          <p:cNvSpPr>
            <a:spLocks noGrp="1" noChangeArrowheads="1"/>
          </p:cNvSpPr>
          <p:nvPr>
            <p:ph type="body" idx="1"/>
          </p:nvPr>
        </p:nvSpPr>
        <p:spPr/>
        <p:txBody>
          <a:bodyPr/>
          <a:lstStyle/>
          <a:p>
            <a:pPr>
              <a:lnSpc>
                <a:spcPct val="90000"/>
              </a:lnSpc>
            </a:pPr>
            <a:r>
              <a:rPr lang="en-US" dirty="0" smtClean="0"/>
              <a:t>Importance sampling with the pdf </a:t>
            </a:r>
            <a:r>
              <a:rPr lang="cs-CZ" i="1" dirty="0" smtClean="0"/>
              <a:t>p</a:t>
            </a:r>
            <a:r>
              <a:rPr lang="en-US" dirty="0"/>
              <a:t>(</a:t>
            </a:r>
            <a:r>
              <a:rPr lang="en-US" dirty="0">
                <a:latin typeface="Symbol" pitchFamily="18" charset="2"/>
              </a:rPr>
              <a:t>q</a:t>
            </a:r>
            <a:r>
              <a:rPr lang="en-US" dirty="0"/>
              <a:t>) = (n+1)/(2</a:t>
            </a:r>
            <a:r>
              <a:rPr lang="en-US" dirty="0">
                <a:latin typeface="Symbol" pitchFamily="18" charset="2"/>
              </a:rPr>
              <a:t>p</a:t>
            </a:r>
            <a:r>
              <a:rPr lang="en-US" dirty="0"/>
              <a:t>) </a:t>
            </a:r>
            <a:r>
              <a:rPr lang="en-US" dirty="0" err="1"/>
              <a:t>cos</a:t>
            </a:r>
            <a:r>
              <a:rPr lang="en-US" i="1" baseline="30000" dirty="0" err="1"/>
              <a:t>n</a:t>
            </a:r>
            <a:r>
              <a:rPr lang="en-US" dirty="0"/>
              <a:t>(</a:t>
            </a:r>
            <a:r>
              <a:rPr lang="en-US" dirty="0">
                <a:latin typeface="Symbol" pitchFamily="18" charset="2"/>
              </a:rPr>
              <a:t>q</a:t>
            </a:r>
            <a:r>
              <a:rPr lang="en-US" dirty="0"/>
              <a:t>)</a:t>
            </a:r>
          </a:p>
          <a:p>
            <a:pPr lvl="1">
              <a:lnSpc>
                <a:spcPct val="90000"/>
              </a:lnSpc>
            </a:pPr>
            <a:r>
              <a:rPr lang="en-US" i="1" dirty="0">
                <a:latin typeface="Symbol" pitchFamily="18" charset="2"/>
              </a:rPr>
              <a:t>q</a:t>
            </a:r>
            <a:r>
              <a:rPr lang="en-US" baseline="-25000" dirty="0"/>
              <a:t> </a:t>
            </a:r>
            <a:r>
              <a:rPr lang="en-US" dirty="0" smtClean="0"/>
              <a:t>…angle between the ideal mirror reflection of </a:t>
            </a:r>
            <a:r>
              <a:rPr lang="cs-CZ" dirty="0" err="1" smtClean="0">
                <a:latin typeface="Symbol" pitchFamily="18" charset="2"/>
              </a:rPr>
              <a:t>w</a:t>
            </a:r>
            <a:r>
              <a:rPr lang="cs-CZ" baseline="-25000" dirty="0" err="1" smtClean="0"/>
              <a:t>o</a:t>
            </a:r>
            <a:r>
              <a:rPr lang="cs-CZ" dirty="0" smtClean="0"/>
              <a:t> </a:t>
            </a:r>
            <a:r>
              <a:rPr lang="en-US" dirty="0" smtClean="0"/>
              <a:t>and the generated ray</a:t>
            </a:r>
            <a:endParaRPr lang="cs-CZ" dirty="0"/>
          </a:p>
          <a:p>
            <a:pPr lvl="1">
              <a:lnSpc>
                <a:spcPct val="90000"/>
              </a:lnSpc>
            </a:pPr>
            <a:r>
              <a:rPr lang="en-US" dirty="0" smtClean="0"/>
              <a:t>Formulas for generating the direction</a:t>
            </a:r>
            <a:r>
              <a:rPr lang="cs-CZ" dirty="0" smtClean="0"/>
              <a:t>:</a:t>
            </a:r>
            <a:endParaRPr lang="cs-CZ" dirty="0"/>
          </a:p>
          <a:p>
            <a:pPr lvl="1">
              <a:lnSpc>
                <a:spcPct val="90000"/>
              </a:lnSpc>
            </a:pPr>
            <a:endParaRPr lang="cs-CZ" dirty="0"/>
          </a:p>
          <a:p>
            <a:pPr lvl="1">
              <a:lnSpc>
                <a:spcPct val="90000"/>
              </a:lnSpc>
            </a:pPr>
            <a:endParaRPr lang="cs-CZ" dirty="0"/>
          </a:p>
          <a:p>
            <a:pPr lvl="1">
              <a:lnSpc>
                <a:spcPct val="90000"/>
              </a:lnSpc>
            </a:pPr>
            <a:endParaRPr lang="cs-CZ" dirty="0"/>
          </a:p>
          <a:p>
            <a:pPr lvl="1">
              <a:lnSpc>
                <a:spcPct val="90000"/>
              </a:lnSpc>
            </a:pPr>
            <a:endParaRPr lang="cs-CZ" dirty="0"/>
          </a:p>
          <a:p>
            <a:pPr lvl="2">
              <a:lnSpc>
                <a:spcPct val="90000"/>
              </a:lnSpc>
            </a:pPr>
            <a:endParaRPr lang="cs-CZ" dirty="0"/>
          </a:p>
          <a:p>
            <a:pPr lvl="2">
              <a:lnSpc>
                <a:spcPct val="90000"/>
              </a:lnSpc>
            </a:pPr>
            <a:endParaRPr lang="cs-CZ" dirty="0"/>
          </a:p>
          <a:p>
            <a:pPr lvl="2">
              <a:lnSpc>
                <a:spcPct val="90000"/>
              </a:lnSpc>
            </a:pPr>
            <a:endParaRPr lang="cs-CZ" dirty="0"/>
          </a:p>
          <a:p>
            <a:pPr lvl="2">
              <a:lnSpc>
                <a:spcPct val="90000"/>
              </a:lnSpc>
            </a:pPr>
            <a:r>
              <a:rPr lang="cs-CZ" dirty="0"/>
              <a:t>r1, r2 … </a:t>
            </a:r>
            <a:r>
              <a:rPr lang="en-US" dirty="0" smtClean="0"/>
              <a:t>uniform random variates on &lt;0,1)</a:t>
            </a:r>
            <a:endParaRPr lang="en-US" dirty="0"/>
          </a:p>
          <a:p>
            <a:pPr>
              <a:lnSpc>
                <a:spcPct val="90000"/>
              </a:lnSpc>
            </a:pPr>
            <a:endParaRPr lang="en-US" dirty="0"/>
          </a:p>
        </p:txBody>
      </p:sp>
      <p:pic>
        <p:nvPicPr>
          <p:cNvPr id="318468" name="Picture 4"/>
          <p:cNvPicPr>
            <a:picLocks noChangeAspect="1" noChangeArrowheads="1"/>
          </p:cNvPicPr>
          <p:nvPr/>
        </p:nvPicPr>
        <p:blipFill>
          <a:blip r:embed="rId2" cstate="print"/>
          <a:srcRect/>
          <a:stretch>
            <a:fillRect/>
          </a:stretch>
        </p:blipFill>
        <p:spPr bwMode="auto">
          <a:xfrm>
            <a:off x="2555875" y="3476402"/>
            <a:ext cx="5462588" cy="2328862"/>
          </a:xfrm>
          <a:prstGeom prst="rect">
            <a:avLst/>
          </a:prstGeom>
          <a:noFill/>
          <a:ln w="9525">
            <a:noFill/>
            <a:miter lim="800000"/>
            <a:headEnd/>
            <a:tailEnd/>
          </a:ln>
          <a:effectLst/>
        </p:spPr>
      </p:pic>
      <p:pic>
        <p:nvPicPr>
          <p:cNvPr id="318469" name="Picture 5" descr="sampling"/>
          <p:cNvPicPr>
            <a:picLocks noChangeAspect="1" noChangeArrowheads="1"/>
          </p:cNvPicPr>
          <p:nvPr/>
        </p:nvPicPr>
        <p:blipFill>
          <a:blip r:embed="rId3" cstate="print"/>
          <a:srcRect/>
          <a:stretch>
            <a:fillRect/>
          </a:stretch>
        </p:blipFill>
        <p:spPr bwMode="auto">
          <a:xfrm>
            <a:off x="255588" y="3476203"/>
            <a:ext cx="914400" cy="2905125"/>
          </a:xfrm>
          <a:prstGeom prst="rect">
            <a:avLst/>
          </a:prstGeom>
          <a:noFill/>
          <a:ln w="9525">
            <a:noFill/>
            <a:miter lim="800000"/>
            <a:headEnd/>
            <a:tailEnd/>
          </a:ln>
        </p:spPr>
      </p:pic>
      <p:sp>
        <p:nvSpPr>
          <p:cNvPr id="6" name="Zástupný symbol pro číslo snímku 5"/>
          <p:cNvSpPr>
            <a:spLocks noGrp="1"/>
          </p:cNvSpPr>
          <p:nvPr>
            <p:ph type="sldNum" sz="quarter" idx="12"/>
          </p:nvPr>
        </p:nvSpPr>
        <p:spPr/>
        <p:txBody>
          <a:bodyPr/>
          <a:lstStyle/>
          <a:p>
            <a:pPr>
              <a:defRPr/>
            </a:pPr>
            <a:fld id="{81494967-73EE-4A75-A827-47B02327E019}" type="slidenum">
              <a:rPr lang="en-US" altLang="en-US" smtClean="0"/>
              <a:pPr>
                <a:defRPr/>
              </a:pPr>
              <a:t>19</a:t>
            </a:fld>
            <a:endParaRPr lang="en-US" altLang="en-US"/>
          </a:p>
        </p:txBody>
      </p:sp>
      <p:sp>
        <p:nvSpPr>
          <p:cNvPr id="7" name="Zástupný symbol pro zápatí 6"/>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2544487278"/>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Monte Carlo integration</a:t>
            </a:r>
            <a:endParaRPr lang="en-US" dirty="0"/>
          </a:p>
        </p:txBody>
      </p:sp>
      <p:sp>
        <p:nvSpPr>
          <p:cNvPr id="3" name="Zástupný symbol pro obsah 2"/>
          <p:cNvSpPr>
            <a:spLocks noGrp="1"/>
          </p:cNvSpPr>
          <p:nvPr>
            <p:ph idx="1"/>
          </p:nvPr>
        </p:nvSpPr>
        <p:spPr>
          <a:xfrm>
            <a:off x="457200" y="1600200"/>
            <a:ext cx="8435280" cy="4530725"/>
          </a:xfrm>
        </p:spPr>
        <p:txBody>
          <a:bodyPr/>
          <a:lstStyle/>
          <a:p>
            <a:r>
              <a:rPr lang="en-US" dirty="0" smtClean="0"/>
              <a:t>General tool for estimating definite integrals</a:t>
            </a:r>
            <a:endParaRPr lang="en-US" dirty="0"/>
          </a:p>
        </p:txBody>
      </p:sp>
      <p:grpSp>
        <p:nvGrpSpPr>
          <p:cNvPr id="4" name="Skupina 3"/>
          <p:cNvGrpSpPr/>
          <p:nvPr/>
        </p:nvGrpSpPr>
        <p:grpSpPr>
          <a:xfrm>
            <a:off x="304800" y="2362200"/>
            <a:ext cx="4719961" cy="3750481"/>
            <a:chOff x="371159" y="1927439"/>
            <a:chExt cx="4719961" cy="3750481"/>
          </a:xfrm>
        </p:grpSpPr>
        <p:sp>
          <p:nvSpPr>
            <p:cNvPr id="5" name="Volný tvar 4"/>
            <p:cNvSpPr/>
            <p:nvPr/>
          </p:nvSpPr>
          <p:spPr>
            <a:xfrm>
              <a:off x="2060280" y="5099400"/>
              <a:ext cx="461879" cy="578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b="1" i="0" u="none" strike="noStrike">
                  <a:ln>
                    <a:noFill/>
                  </a:ln>
                  <a:latin typeface="Symbol" pitchFamily="18"/>
                  <a:ea typeface="Lucida Sans Unicode" pitchFamily="2"/>
                  <a:cs typeface="Tahoma" pitchFamily="2"/>
                </a:rPr>
                <a:t></a:t>
              </a:r>
              <a:r>
                <a:rPr lang="cs-CZ" sz="2800" b="1" i="0" u="none" strike="noStrike" baseline="-25000">
                  <a:ln>
                    <a:noFill/>
                  </a:ln>
                  <a:latin typeface="Times New Roman" pitchFamily="18"/>
                  <a:ea typeface="Lucida Sans Unicode" pitchFamily="2"/>
                  <a:cs typeface="Tahoma" pitchFamily="2"/>
                </a:rPr>
                <a:t>1</a:t>
              </a:r>
            </a:p>
          </p:txBody>
        </p:sp>
        <p:sp>
          <p:nvSpPr>
            <p:cNvPr id="6" name="Volný tvar 5"/>
            <p:cNvSpPr/>
            <p:nvPr/>
          </p:nvSpPr>
          <p:spPr>
            <a:xfrm>
              <a:off x="534960" y="2320560"/>
              <a:ext cx="4384440" cy="2698560"/>
            </a:xfrm>
            <a:custGeom>
              <a:avLst/>
              <a:gdLst>
                <a:gd name="f0" fmla="val 0"/>
                <a:gd name="f1" fmla="val 1392"/>
                <a:gd name="f2" fmla="val 192"/>
                <a:gd name="f3" fmla="val 816"/>
                <a:gd name="f4" fmla="val 432"/>
                <a:gd name="f5" fmla="val 336"/>
                <a:gd name="f6" fmla="val 720"/>
                <a:gd name="f7" fmla="val 48"/>
                <a:gd name="f8" fmla="val 864"/>
                <a:gd name="f9" fmla="val 960"/>
                <a:gd name="f10" fmla="val 1104"/>
                <a:gd name="f11" fmla="val 1248"/>
                <a:gd name="f12" fmla="val 1536"/>
                <a:gd name="f13" fmla="val 576"/>
                <a:gd name="f14" fmla="val 1680"/>
                <a:gd name="f15" fmla="val 624"/>
                <a:gd name="f16" fmla="val 1824"/>
                <a:gd name="f17" fmla="val 1968"/>
                <a:gd name="f18" fmla="val 528"/>
                <a:gd name="f19" fmla="val 2064"/>
                <a:gd name="f20" fmla="val 480"/>
                <a:gd name="f21" fmla="val 2208"/>
                <a:gd name="f22" fmla="val 2352"/>
                <a:gd name="f23" fmla="val 2448"/>
                <a:gd name="f24" fmla="val 2592"/>
                <a:gd name="f25" fmla="val 2736"/>
                <a:gd name="f26" fmla="val 768"/>
                <a:gd name="f27" fmla="val 2832"/>
                <a:gd name="f28" fmla="val 912"/>
                <a:gd name="f29" fmla="val 2928"/>
                <a:gd name="f30" fmla="val 3024"/>
                <a:gd name="f31" fmla="val 1200"/>
                <a:gd name="f32" fmla="val 3120"/>
                <a:gd name="f33" fmla="val 1920"/>
              </a:gdLst>
              <a:ahLst/>
              <a:cxnLst>
                <a:cxn ang="3cd4">
                  <a:pos x="hc" y="t"/>
                </a:cxn>
                <a:cxn ang="0">
                  <a:pos x="r" y="vc"/>
                </a:cxn>
                <a:cxn ang="cd4">
                  <a:pos x="hc" y="b"/>
                </a:cxn>
                <a:cxn ang="cd2">
                  <a:pos x="l" y="vc"/>
                </a:cxn>
              </a:cxnLst>
              <a:rect l="l" t="t" r="r" b="b"/>
              <a:pathLst>
                <a:path w="3121" h="1921">
                  <a:moveTo>
                    <a:pt x="f0" y="f1"/>
                  </a:moveTo>
                  <a:lnTo>
                    <a:pt x="f2" y="f3"/>
                  </a:lnTo>
                  <a:lnTo>
                    <a:pt x="f4" y="f5"/>
                  </a:lnTo>
                  <a:lnTo>
                    <a:pt x="f6" y="f7"/>
                  </a:lnTo>
                  <a:lnTo>
                    <a:pt x="f8" y="f0"/>
                  </a:lnTo>
                  <a:lnTo>
                    <a:pt x="f9" y="f0"/>
                  </a:lnTo>
                  <a:lnTo>
                    <a:pt x="f10" y="f7"/>
                  </a:lnTo>
                  <a:lnTo>
                    <a:pt x="f11" y="f2"/>
                  </a:lnTo>
                  <a:lnTo>
                    <a:pt x="f1" y="f4"/>
                  </a:lnTo>
                  <a:lnTo>
                    <a:pt x="f12" y="f13"/>
                  </a:lnTo>
                  <a:lnTo>
                    <a:pt x="f14" y="f15"/>
                  </a:lnTo>
                  <a:lnTo>
                    <a:pt x="f16" y="f15"/>
                  </a:lnTo>
                  <a:lnTo>
                    <a:pt x="f17" y="f18"/>
                  </a:lnTo>
                  <a:lnTo>
                    <a:pt x="f19" y="f20"/>
                  </a:lnTo>
                  <a:lnTo>
                    <a:pt x="f21" y="f20"/>
                  </a:lnTo>
                  <a:lnTo>
                    <a:pt x="f22" y="f20"/>
                  </a:lnTo>
                  <a:lnTo>
                    <a:pt x="f23" y="f18"/>
                  </a:lnTo>
                  <a:lnTo>
                    <a:pt x="f24" y="f15"/>
                  </a:lnTo>
                  <a:lnTo>
                    <a:pt x="f25" y="f26"/>
                  </a:lnTo>
                  <a:lnTo>
                    <a:pt x="f27" y="f28"/>
                  </a:lnTo>
                  <a:lnTo>
                    <a:pt x="f29" y="f10"/>
                  </a:lnTo>
                  <a:lnTo>
                    <a:pt x="f30" y="f31"/>
                  </a:lnTo>
                  <a:lnTo>
                    <a:pt x="f32" y="f11"/>
                  </a:lnTo>
                  <a:lnTo>
                    <a:pt x="f32" y="f33"/>
                  </a:lnTo>
                  <a:lnTo>
                    <a:pt x="f0" y="f33"/>
                  </a:lnTo>
                  <a:lnTo>
                    <a:pt x="f0" y="f1"/>
                  </a:lnTo>
                </a:path>
              </a:pathLst>
            </a:custGeom>
            <a:noFill/>
            <a:ln w="36000">
              <a:solidFill>
                <a:srgbClr val="FFC000"/>
              </a:solidFill>
              <a:prstDash val="solid"/>
              <a:round/>
            </a:ln>
          </p:spPr>
          <p:txBody>
            <a:bodyPr vert="horz" wrap="square" lIns="101520" tIns="58320" rIns="101520" bIns="5832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7" name="Volný tvar 6"/>
            <p:cNvSpPr/>
            <p:nvPr/>
          </p:nvSpPr>
          <p:spPr>
            <a:xfrm>
              <a:off x="546480" y="1927439"/>
              <a:ext cx="4359960" cy="3079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36000">
              <a:solidFill>
                <a:schemeClr val="tx1"/>
              </a:solidFill>
              <a:prstDash val="solid"/>
              <a:miter/>
            </a:ln>
          </p:spPr>
          <p:txBody>
            <a:bodyPr vert="horz" wrap="none" lIns="95040" tIns="51840" rIns="95040" bIns="51840" anchor="ctr"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8" name="Přímá spojovací čára 7"/>
            <p:cNvSpPr/>
            <p:nvPr/>
          </p:nvSpPr>
          <p:spPr>
            <a:xfrm flipV="1">
              <a:off x="2220840" y="2543039"/>
              <a:ext cx="0" cy="2480041"/>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9" name="Volný tvar 8"/>
            <p:cNvSpPr/>
            <p:nvPr/>
          </p:nvSpPr>
          <p:spPr>
            <a:xfrm>
              <a:off x="3949920" y="2446560"/>
              <a:ext cx="720774"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i="1" u="none" strike="noStrike" dirty="0">
                  <a:ln>
                    <a:noFill/>
                  </a:ln>
                  <a:solidFill>
                    <a:srgbClr val="FFC000"/>
                  </a:solidFill>
                  <a:latin typeface="Times New Roman" pitchFamily="18"/>
                  <a:ea typeface="Lucida Sans Unicode" pitchFamily="2"/>
                  <a:cs typeface="Tahoma" pitchFamily="2"/>
                </a:rPr>
                <a:t>f</a:t>
              </a:r>
              <a:r>
                <a:rPr lang="cs-CZ" sz="2800" i="0" u="none" strike="noStrike" dirty="0">
                  <a:ln>
                    <a:noFill/>
                  </a:ln>
                  <a:solidFill>
                    <a:srgbClr val="FFC000"/>
                  </a:solidFill>
                  <a:latin typeface="Times New Roman" pitchFamily="18"/>
                  <a:ea typeface="Lucida Sans Unicode" pitchFamily="2"/>
                  <a:cs typeface="Tahoma" pitchFamily="2"/>
                </a:rPr>
                <a:t>(</a:t>
              </a:r>
              <a:r>
                <a:rPr lang="cs-CZ" sz="2800" b="1" i="0" u="none" strike="noStrike" dirty="0">
                  <a:ln>
                    <a:noFill/>
                  </a:ln>
                  <a:solidFill>
                    <a:srgbClr val="FFC000"/>
                  </a:solidFill>
                  <a:latin typeface="Times New Roman" pitchFamily="18"/>
                  <a:ea typeface="Lucida Sans Unicode" pitchFamily="2"/>
                  <a:cs typeface="Tahoma" pitchFamily="2"/>
                </a:rPr>
                <a:t>x</a:t>
              </a:r>
              <a:r>
                <a:rPr lang="cs-CZ" sz="2800" i="0" u="none" strike="noStrike" dirty="0">
                  <a:ln>
                    <a:noFill/>
                  </a:ln>
                  <a:solidFill>
                    <a:srgbClr val="FFC000"/>
                  </a:solidFill>
                  <a:latin typeface="Times New Roman" pitchFamily="18"/>
                  <a:ea typeface="Lucida Sans Unicode" pitchFamily="2"/>
                  <a:cs typeface="Tahoma" pitchFamily="2"/>
                </a:rPr>
                <a:t>)</a:t>
              </a:r>
            </a:p>
          </p:txBody>
        </p:sp>
        <p:sp>
          <p:nvSpPr>
            <p:cNvPr id="10" name="Volný tvar 9"/>
            <p:cNvSpPr/>
            <p:nvPr/>
          </p:nvSpPr>
          <p:spPr>
            <a:xfrm>
              <a:off x="371159" y="5099400"/>
              <a:ext cx="359640" cy="4899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b="1" i="0" u="none" strike="noStrike" dirty="0">
                  <a:ln>
                    <a:noFill/>
                  </a:ln>
                  <a:latin typeface="Times New Roman" pitchFamily="18"/>
                  <a:ea typeface="Lucida Sans Unicode" pitchFamily="2"/>
                  <a:cs typeface="Tahoma" pitchFamily="2"/>
                </a:rPr>
                <a:t>0</a:t>
              </a:r>
            </a:p>
          </p:txBody>
        </p:sp>
        <p:sp>
          <p:nvSpPr>
            <p:cNvPr id="11" name="Volný tvar 10"/>
            <p:cNvSpPr/>
            <p:nvPr/>
          </p:nvSpPr>
          <p:spPr>
            <a:xfrm>
              <a:off x="4731480" y="5099400"/>
              <a:ext cx="359640" cy="4899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b="1" i="0" u="none" strike="noStrike">
                  <a:ln>
                    <a:noFill/>
                  </a:ln>
                  <a:latin typeface="Times New Roman" pitchFamily="18"/>
                  <a:ea typeface="Lucida Sans Unicode" pitchFamily="2"/>
                  <a:cs typeface="Tahoma" pitchFamily="2"/>
                </a:rPr>
                <a:t>1</a:t>
              </a:r>
            </a:p>
          </p:txBody>
        </p:sp>
        <p:sp>
          <p:nvSpPr>
            <p:cNvPr id="12" name="Volný tvar 11"/>
            <p:cNvSpPr/>
            <p:nvPr/>
          </p:nvSpPr>
          <p:spPr>
            <a:xfrm>
              <a:off x="534960" y="3736440"/>
              <a:ext cx="4384440" cy="810719"/>
            </a:xfrm>
            <a:custGeom>
              <a:avLst/>
              <a:gdLst>
                <a:gd name="f0" fmla="val 0"/>
                <a:gd name="f1" fmla="val 576"/>
                <a:gd name="f2" fmla="val 336"/>
                <a:gd name="f3" fmla="val 288"/>
                <a:gd name="f4" fmla="val 624"/>
                <a:gd name="f5" fmla="val 96"/>
                <a:gd name="f6" fmla="val 864"/>
                <a:gd name="f7" fmla="val 1104"/>
                <a:gd name="f8" fmla="val 1392"/>
                <a:gd name="f9" fmla="val 48"/>
                <a:gd name="f10" fmla="val 1677"/>
                <a:gd name="f11" fmla="val 86"/>
                <a:gd name="f12" fmla="val 1872"/>
                <a:gd name="f13" fmla="val 2109"/>
                <a:gd name="f14" fmla="val 102"/>
                <a:gd name="f15" fmla="val 2307"/>
                <a:gd name="f16" fmla="val 115"/>
                <a:gd name="f17" fmla="val 2496"/>
                <a:gd name="f18" fmla="val 144"/>
                <a:gd name="f19" fmla="val 2832"/>
                <a:gd name="f20" fmla="val 240"/>
                <a:gd name="f21" fmla="val 3072"/>
                <a:gd name="f22" fmla="val 3120"/>
              </a:gdLst>
              <a:ahLst/>
              <a:cxnLst>
                <a:cxn ang="3cd4">
                  <a:pos x="hc" y="t"/>
                </a:cxn>
                <a:cxn ang="0">
                  <a:pos x="r" y="vc"/>
                </a:cxn>
                <a:cxn ang="cd4">
                  <a:pos x="hc" y="b"/>
                </a:cxn>
                <a:cxn ang="cd2">
                  <a:pos x="l" y="vc"/>
                </a:cxn>
              </a:cxnLst>
              <a:rect l="l" t="t" r="r" b="b"/>
              <a:pathLst>
                <a:path w="3121" h="577">
                  <a:moveTo>
                    <a:pt x="f0" y="f1"/>
                  </a:moveTo>
                  <a:lnTo>
                    <a:pt x="f2" y="f3"/>
                  </a:lnTo>
                  <a:lnTo>
                    <a:pt x="f4" y="f5"/>
                  </a:lnTo>
                  <a:lnTo>
                    <a:pt x="f6" y="f0"/>
                  </a:lnTo>
                  <a:lnTo>
                    <a:pt x="f7" y="f0"/>
                  </a:lnTo>
                  <a:lnTo>
                    <a:pt x="f8" y="f9"/>
                  </a:lnTo>
                  <a:lnTo>
                    <a:pt x="f10" y="f11"/>
                  </a:lnTo>
                  <a:lnTo>
                    <a:pt x="f12" y="f5"/>
                  </a:lnTo>
                  <a:lnTo>
                    <a:pt x="f13" y="f14"/>
                  </a:lnTo>
                  <a:lnTo>
                    <a:pt x="f15" y="f16"/>
                  </a:lnTo>
                  <a:lnTo>
                    <a:pt x="f17" y="f18"/>
                  </a:lnTo>
                  <a:lnTo>
                    <a:pt x="f19" y="f20"/>
                  </a:lnTo>
                  <a:lnTo>
                    <a:pt x="f21" y="f3"/>
                  </a:lnTo>
                  <a:lnTo>
                    <a:pt x="f22" y="f3"/>
                  </a:lnTo>
                </a:path>
              </a:pathLst>
            </a:custGeom>
            <a:noFill/>
            <a:ln w="36000">
              <a:solidFill>
                <a:schemeClr val="accent1">
                  <a:lumMod val="60000"/>
                  <a:lumOff val="40000"/>
                </a:schemeClr>
              </a:solidFill>
              <a:prstDash val="solid"/>
              <a:round/>
            </a:ln>
          </p:spPr>
          <p:txBody>
            <a:bodyPr vert="horz" wrap="square" lIns="95400" tIns="52200" rIns="95400" bIns="5220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13" name="Volný tvar 12"/>
            <p:cNvSpPr/>
            <p:nvPr/>
          </p:nvSpPr>
          <p:spPr>
            <a:xfrm>
              <a:off x="4021920" y="4011120"/>
              <a:ext cx="800859"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i="1" u="none" strike="noStrike" dirty="0">
                  <a:ln>
                    <a:noFill/>
                  </a:ln>
                  <a:solidFill>
                    <a:schemeClr val="accent1">
                      <a:lumMod val="60000"/>
                      <a:lumOff val="40000"/>
                    </a:schemeClr>
                  </a:solidFill>
                  <a:latin typeface="Times New Roman" pitchFamily="18"/>
                  <a:ea typeface="Lucida Sans Unicode" pitchFamily="2"/>
                  <a:cs typeface="Tahoma" pitchFamily="2"/>
                </a:rPr>
                <a:t>p</a:t>
              </a:r>
              <a:r>
                <a:rPr lang="cs-CZ" sz="2800" i="0" u="none" strike="noStrike" dirty="0">
                  <a:ln>
                    <a:noFill/>
                  </a:ln>
                  <a:solidFill>
                    <a:schemeClr val="accent1">
                      <a:lumMod val="60000"/>
                      <a:lumOff val="40000"/>
                    </a:schemeClr>
                  </a:solidFill>
                  <a:latin typeface="Times New Roman" pitchFamily="18"/>
                  <a:ea typeface="Lucida Sans Unicode" pitchFamily="2"/>
                  <a:cs typeface="Tahoma" pitchFamily="2"/>
                </a:rPr>
                <a:t>(</a:t>
              </a:r>
              <a:r>
                <a:rPr lang="cs-CZ" sz="2800" b="1" i="0" u="none" strike="noStrike" dirty="0">
                  <a:ln>
                    <a:noFill/>
                  </a:ln>
                  <a:solidFill>
                    <a:schemeClr val="accent1">
                      <a:lumMod val="60000"/>
                      <a:lumOff val="40000"/>
                    </a:schemeClr>
                  </a:solidFill>
                  <a:latin typeface="Times New Roman" pitchFamily="18"/>
                  <a:ea typeface="Lucida Sans Unicode" pitchFamily="2"/>
                  <a:cs typeface="Tahoma" pitchFamily="2"/>
                </a:rPr>
                <a:t>x</a:t>
              </a:r>
              <a:r>
                <a:rPr lang="cs-CZ" sz="2800" i="0" u="none" strike="noStrike" dirty="0">
                  <a:ln>
                    <a:noFill/>
                  </a:ln>
                  <a:solidFill>
                    <a:schemeClr val="accent1">
                      <a:lumMod val="60000"/>
                      <a:lumOff val="40000"/>
                    </a:schemeClr>
                  </a:solidFill>
                  <a:latin typeface="Times New Roman" pitchFamily="18"/>
                  <a:ea typeface="Lucida Sans Unicode" pitchFamily="2"/>
                  <a:cs typeface="Tahoma" pitchFamily="2"/>
                </a:rPr>
                <a:t>)</a:t>
              </a:r>
            </a:p>
          </p:txBody>
        </p:sp>
        <p:sp>
          <p:nvSpPr>
            <p:cNvPr id="14" name="Volný tvar 13"/>
            <p:cNvSpPr/>
            <p:nvPr/>
          </p:nvSpPr>
          <p:spPr>
            <a:xfrm>
              <a:off x="3139199" y="5099400"/>
              <a:ext cx="461879" cy="578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b="1" i="0" u="none" strike="noStrike">
                  <a:ln>
                    <a:noFill/>
                  </a:ln>
                  <a:latin typeface="Symbol" pitchFamily="18"/>
                  <a:ea typeface="Lucida Sans Unicode" pitchFamily="2"/>
                  <a:cs typeface="Tahoma" pitchFamily="2"/>
                </a:rPr>
                <a:t></a:t>
              </a:r>
              <a:r>
                <a:rPr lang="cs-CZ" sz="2800" b="1" i="0" u="none" strike="noStrike" baseline="-25000">
                  <a:ln>
                    <a:noFill/>
                  </a:ln>
                  <a:latin typeface="Times New Roman" pitchFamily="18"/>
                  <a:ea typeface="Lucida Sans Unicode" pitchFamily="2"/>
                  <a:cs typeface="Tahoma" pitchFamily="2"/>
                </a:rPr>
                <a:t>2</a:t>
              </a:r>
            </a:p>
          </p:txBody>
        </p:sp>
        <p:sp>
          <p:nvSpPr>
            <p:cNvPr id="15" name="Přímá spojovací čára 14"/>
            <p:cNvSpPr/>
            <p:nvPr/>
          </p:nvSpPr>
          <p:spPr>
            <a:xfrm flipV="1">
              <a:off x="3367080" y="3038400"/>
              <a:ext cx="0" cy="1983240"/>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16" name="Volný tvar 15"/>
            <p:cNvSpPr/>
            <p:nvPr/>
          </p:nvSpPr>
          <p:spPr>
            <a:xfrm>
              <a:off x="1723320" y="5099400"/>
              <a:ext cx="461879" cy="578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b="1" i="0" u="none" strike="noStrike">
                  <a:ln>
                    <a:noFill/>
                  </a:ln>
                  <a:latin typeface="Symbol" pitchFamily="18"/>
                  <a:ea typeface="Lucida Sans Unicode" pitchFamily="2"/>
                  <a:cs typeface="Tahoma" pitchFamily="2"/>
                </a:rPr>
                <a:t></a:t>
              </a:r>
              <a:r>
                <a:rPr lang="cs-CZ" sz="2800" b="1" i="0" u="none" strike="noStrike" baseline="-25000">
                  <a:ln>
                    <a:noFill/>
                  </a:ln>
                  <a:latin typeface="Times New Roman" pitchFamily="18"/>
                  <a:ea typeface="Lucida Sans Unicode" pitchFamily="2"/>
                  <a:cs typeface="Tahoma" pitchFamily="2"/>
                </a:rPr>
                <a:t>3</a:t>
              </a:r>
            </a:p>
          </p:txBody>
        </p:sp>
        <p:sp>
          <p:nvSpPr>
            <p:cNvPr id="17" name="Přímá spojovací čára 16"/>
            <p:cNvSpPr/>
            <p:nvPr/>
          </p:nvSpPr>
          <p:spPr>
            <a:xfrm flipV="1">
              <a:off x="1883880" y="2343240"/>
              <a:ext cx="0" cy="2680200"/>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18" name="Volný tvar 17"/>
            <p:cNvSpPr/>
            <p:nvPr/>
          </p:nvSpPr>
          <p:spPr>
            <a:xfrm>
              <a:off x="2667240" y="5099400"/>
              <a:ext cx="461879" cy="578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b="1" i="0" u="none" strike="noStrike">
                  <a:ln>
                    <a:noFill/>
                  </a:ln>
                  <a:latin typeface="Symbol" pitchFamily="18"/>
                  <a:ea typeface="Lucida Sans Unicode" pitchFamily="2"/>
                  <a:cs typeface="Tahoma" pitchFamily="2"/>
                </a:rPr>
                <a:t></a:t>
              </a:r>
              <a:r>
                <a:rPr lang="cs-CZ" sz="2800" b="1" i="0" u="none" strike="noStrike" baseline="-25000">
                  <a:ln>
                    <a:noFill/>
                  </a:ln>
                  <a:latin typeface="Times New Roman" pitchFamily="18"/>
                  <a:ea typeface="Lucida Sans Unicode" pitchFamily="2"/>
                  <a:cs typeface="Tahoma" pitchFamily="2"/>
                </a:rPr>
                <a:t>4</a:t>
              </a:r>
            </a:p>
          </p:txBody>
        </p:sp>
        <p:sp>
          <p:nvSpPr>
            <p:cNvPr id="19" name="Přímá spojovací čára 18"/>
            <p:cNvSpPr/>
            <p:nvPr/>
          </p:nvSpPr>
          <p:spPr>
            <a:xfrm flipV="1">
              <a:off x="2827800" y="3193200"/>
              <a:ext cx="0" cy="1830600"/>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20" name="Volný tvar 19"/>
            <p:cNvSpPr/>
            <p:nvPr/>
          </p:nvSpPr>
          <p:spPr>
            <a:xfrm>
              <a:off x="1183680" y="5099400"/>
              <a:ext cx="461879" cy="578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b="1" i="0" u="none" strike="noStrike">
                  <a:ln>
                    <a:noFill/>
                  </a:ln>
                  <a:latin typeface="Symbol" pitchFamily="18"/>
                  <a:ea typeface="Lucida Sans Unicode" pitchFamily="2"/>
                  <a:cs typeface="Tahoma" pitchFamily="2"/>
                </a:rPr>
                <a:t></a:t>
              </a:r>
              <a:r>
                <a:rPr lang="cs-CZ" sz="2800" b="1" i="0" u="none" strike="noStrike" baseline="-25000">
                  <a:ln>
                    <a:noFill/>
                  </a:ln>
                  <a:latin typeface="Times New Roman" pitchFamily="18"/>
                  <a:ea typeface="Lucida Sans Unicode" pitchFamily="2"/>
                  <a:cs typeface="Tahoma" pitchFamily="2"/>
                </a:rPr>
                <a:t>5</a:t>
              </a:r>
            </a:p>
          </p:txBody>
        </p:sp>
        <p:sp>
          <p:nvSpPr>
            <p:cNvPr id="21" name="Přímá spojovací čára 20"/>
            <p:cNvSpPr/>
            <p:nvPr/>
          </p:nvSpPr>
          <p:spPr>
            <a:xfrm flipV="1">
              <a:off x="1344240" y="2614320"/>
              <a:ext cx="0" cy="2408760"/>
            </a:xfrm>
            <a:prstGeom prst="line">
              <a:avLst/>
            </a:prstGeom>
            <a:noFill/>
            <a:ln w="28575">
              <a:solidFill>
                <a:schemeClr val="tx1"/>
              </a:solidFill>
              <a:prstDash val="sysDot"/>
              <a:miter/>
              <a:tailEnd type="arrow"/>
            </a:ln>
          </p:spPr>
          <p:txBody>
            <a:bodyPr vert="horz" wrap="square" lIns="101520" tIns="58320" rIns="101520" bIns="5832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22" name="Volný tvar 21"/>
            <p:cNvSpPr/>
            <p:nvPr/>
          </p:nvSpPr>
          <p:spPr>
            <a:xfrm>
              <a:off x="3772800" y="5099400"/>
              <a:ext cx="461879" cy="578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b="1" i="0" u="none" strike="noStrike">
                  <a:ln>
                    <a:noFill/>
                  </a:ln>
                  <a:latin typeface="Symbol" pitchFamily="18"/>
                  <a:ea typeface="Lucida Sans Unicode" pitchFamily="2"/>
                  <a:cs typeface="Tahoma" pitchFamily="2"/>
                </a:rPr>
                <a:t></a:t>
              </a:r>
              <a:r>
                <a:rPr lang="cs-CZ" sz="2800" b="1" i="0" u="none" strike="noStrike" baseline="-25000">
                  <a:ln>
                    <a:noFill/>
                  </a:ln>
                  <a:latin typeface="Times New Roman" pitchFamily="18"/>
                  <a:ea typeface="Lucida Sans Unicode" pitchFamily="2"/>
                  <a:cs typeface="Tahoma" pitchFamily="2"/>
                </a:rPr>
                <a:t>6</a:t>
              </a:r>
            </a:p>
          </p:txBody>
        </p:sp>
        <p:sp>
          <p:nvSpPr>
            <p:cNvPr id="23" name="Přímá spojovací čára 22"/>
            <p:cNvSpPr/>
            <p:nvPr/>
          </p:nvSpPr>
          <p:spPr>
            <a:xfrm flipV="1">
              <a:off x="3933360" y="3066840"/>
              <a:ext cx="0" cy="1956600"/>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grpSp>
      <p:graphicFrame>
        <p:nvGraphicFramePr>
          <p:cNvPr id="26" name="Objekt 25"/>
          <p:cNvGraphicFramePr>
            <a:graphicFrameLocks noChangeAspect="1"/>
          </p:cNvGraphicFramePr>
          <p:nvPr/>
        </p:nvGraphicFramePr>
        <p:xfrm>
          <a:off x="6012160" y="2996952"/>
          <a:ext cx="1617662" cy="557213"/>
        </p:xfrm>
        <a:graphic>
          <a:graphicData uri="http://schemas.openxmlformats.org/presentationml/2006/ole">
            <mc:AlternateContent xmlns:mc="http://schemas.openxmlformats.org/markup-compatibility/2006">
              <mc:Choice xmlns:v="urn:schemas-microsoft-com:vml" Requires="v">
                <p:oleObj spid="_x0000_s406872" name="Equation" r:id="rId3" imgW="812520" imgH="279360" progId="Equation.3">
                  <p:embed/>
                </p:oleObj>
              </mc:Choice>
              <mc:Fallback>
                <p:oleObj name="Equation" r:id="rId3" imgW="812520" imgH="2793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2996952"/>
                        <a:ext cx="1617662" cy="557213"/>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4099" name="Object 3"/>
          <p:cNvGraphicFramePr>
            <a:graphicFrameLocks noChangeAspect="1"/>
          </p:cNvGraphicFramePr>
          <p:nvPr/>
        </p:nvGraphicFramePr>
        <p:xfrm>
          <a:off x="5111750" y="4269780"/>
          <a:ext cx="3676650" cy="887412"/>
        </p:xfrm>
        <a:graphic>
          <a:graphicData uri="http://schemas.openxmlformats.org/presentationml/2006/ole">
            <mc:AlternateContent xmlns:mc="http://schemas.openxmlformats.org/markup-compatibility/2006">
              <mc:Choice xmlns:v="urn:schemas-microsoft-com:vml" Requires="v">
                <p:oleObj spid="_x0000_s406873" name="Equation" r:id="rId5" imgW="1841400" imgH="444240" progId="Equation.3">
                  <p:embed/>
                </p:oleObj>
              </mc:Choice>
              <mc:Fallback>
                <p:oleObj name="Equation" r:id="rId5" imgW="1841400" imgH="4442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1750" y="4269780"/>
                        <a:ext cx="3676650" cy="88741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28" name="TextovéPole 27"/>
          <p:cNvSpPr txBox="1"/>
          <p:nvPr/>
        </p:nvSpPr>
        <p:spPr>
          <a:xfrm>
            <a:off x="5073095" y="2389619"/>
            <a:ext cx="1364476" cy="461665"/>
          </a:xfrm>
          <a:prstGeom prst="rect">
            <a:avLst/>
          </a:prstGeom>
          <a:noFill/>
        </p:spPr>
        <p:txBody>
          <a:bodyPr wrap="none" rtlCol="0">
            <a:spAutoFit/>
          </a:bodyPr>
          <a:lstStyle/>
          <a:p>
            <a:r>
              <a:rPr lang="en-US" sz="2400" dirty="0" smtClean="0">
                <a:latin typeface="+mj-lt"/>
              </a:rPr>
              <a:t>Integral:</a:t>
            </a:r>
            <a:endParaRPr lang="en-US" sz="2400" dirty="0">
              <a:latin typeface="+mj-lt"/>
            </a:endParaRPr>
          </a:p>
        </p:txBody>
      </p:sp>
      <p:sp>
        <p:nvSpPr>
          <p:cNvPr id="29" name="TextovéPole 28"/>
          <p:cNvSpPr txBox="1"/>
          <p:nvPr/>
        </p:nvSpPr>
        <p:spPr>
          <a:xfrm>
            <a:off x="5073095" y="3687415"/>
            <a:ext cx="3403496" cy="461665"/>
          </a:xfrm>
          <a:prstGeom prst="rect">
            <a:avLst/>
          </a:prstGeom>
          <a:noFill/>
        </p:spPr>
        <p:txBody>
          <a:bodyPr wrap="none" rtlCol="0">
            <a:spAutoFit/>
          </a:bodyPr>
          <a:lstStyle/>
          <a:p>
            <a:r>
              <a:rPr lang="en-US" sz="2400" dirty="0" smtClean="0">
                <a:latin typeface="+mj-lt"/>
              </a:rPr>
              <a:t>Monte Carlo estimate</a:t>
            </a:r>
            <a:r>
              <a:rPr lang="cs-CZ" sz="2400" dirty="0" smtClean="0">
                <a:latin typeface="+mj-lt"/>
              </a:rPr>
              <a:t> </a:t>
            </a:r>
            <a:r>
              <a:rPr lang="cs-CZ" sz="2400" i="1" dirty="0" smtClean="0">
                <a:latin typeface="+mj-lt"/>
              </a:rPr>
              <a:t>I</a:t>
            </a:r>
            <a:r>
              <a:rPr lang="cs-CZ" sz="2400" dirty="0" smtClean="0">
                <a:latin typeface="+mj-lt"/>
              </a:rPr>
              <a:t>:</a:t>
            </a:r>
            <a:endParaRPr lang="en-US" sz="2400" dirty="0">
              <a:latin typeface="+mj-lt"/>
            </a:endParaRPr>
          </a:p>
        </p:txBody>
      </p:sp>
      <p:sp>
        <p:nvSpPr>
          <p:cNvPr id="30" name="TextovéPole 29"/>
          <p:cNvSpPr txBox="1"/>
          <p:nvPr/>
        </p:nvSpPr>
        <p:spPr>
          <a:xfrm>
            <a:off x="5076056" y="5445224"/>
            <a:ext cx="3039615" cy="461665"/>
          </a:xfrm>
          <a:prstGeom prst="rect">
            <a:avLst/>
          </a:prstGeom>
          <a:noFill/>
        </p:spPr>
        <p:txBody>
          <a:bodyPr wrap="none" rtlCol="0">
            <a:spAutoFit/>
          </a:bodyPr>
          <a:lstStyle/>
          <a:p>
            <a:r>
              <a:rPr lang="en-US" sz="2400" dirty="0" smtClean="0">
                <a:latin typeface="+mj-lt"/>
              </a:rPr>
              <a:t>Works “on average”</a:t>
            </a:r>
            <a:r>
              <a:rPr lang="cs-CZ" sz="2400" dirty="0" smtClean="0">
                <a:latin typeface="+mj-lt"/>
              </a:rPr>
              <a:t>:</a:t>
            </a:r>
            <a:endParaRPr lang="en-US" sz="2400" dirty="0">
              <a:latin typeface="+mj-lt"/>
            </a:endParaRPr>
          </a:p>
        </p:txBody>
      </p:sp>
      <p:graphicFrame>
        <p:nvGraphicFramePr>
          <p:cNvPr id="249860" name="Object 4"/>
          <p:cNvGraphicFramePr>
            <a:graphicFrameLocks noChangeAspect="1"/>
          </p:cNvGraphicFramePr>
          <p:nvPr/>
        </p:nvGraphicFramePr>
        <p:xfrm>
          <a:off x="6175375" y="6065838"/>
          <a:ext cx="1289050" cy="506412"/>
        </p:xfrm>
        <a:graphic>
          <a:graphicData uri="http://schemas.openxmlformats.org/presentationml/2006/ole">
            <mc:AlternateContent xmlns:mc="http://schemas.openxmlformats.org/markup-compatibility/2006">
              <mc:Choice xmlns:v="urn:schemas-microsoft-com:vml" Requires="v">
                <p:oleObj spid="_x0000_s406874" name="Equation" r:id="rId7" imgW="647640" imgH="253800" progId="Equation.3">
                  <p:embed/>
                </p:oleObj>
              </mc:Choice>
              <mc:Fallback>
                <p:oleObj name="Equation" r:id="rId7" imgW="647640" imgH="253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5375" y="6065838"/>
                        <a:ext cx="1289050" cy="50641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24" name="Footer Placeholder 23"/>
          <p:cNvSpPr>
            <a:spLocks noGrp="1"/>
          </p:cNvSpPr>
          <p:nvPr>
            <p:ph type="ftr" sz="quarter" idx="11"/>
          </p:nvPr>
        </p:nvSpPr>
        <p:spPr/>
        <p:txBody>
          <a:bodyPr/>
          <a:lstStyle/>
          <a:p>
            <a:pPr>
              <a:defRPr/>
            </a:pPr>
            <a:r>
              <a:rPr lang="en-US" altLang="en-US" smtClean="0"/>
              <a:t>CG III (NPGR010) - J. Křivánek 2015</a:t>
            </a:r>
            <a:endParaRPr lang="en-US" altLang="en-US"/>
          </a:p>
        </p:txBody>
      </p:sp>
      <p:sp>
        <p:nvSpPr>
          <p:cNvPr id="25" name="Slide Number Placeholder 24"/>
          <p:cNvSpPr>
            <a:spLocks noGrp="1"/>
          </p:cNvSpPr>
          <p:nvPr>
            <p:ph type="sldNum" sz="quarter" idx="12"/>
          </p:nvPr>
        </p:nvSpPr>
        <p:spPr/>
        <p:txBody>
          <a:bodyPr/>
          <a:lstStyle/>
          <a:p>
            <a:pPr>
              <a:defRPr/>
            </a:pPr>
            <a:fld id="{81494967-73EE-4A75-A827-47B02327E019}" type="slidenum">
              <a:rPr lang="en-US" altLang="en-US" smtClean="0"/>
              <a:pPr>
                <a:defRPr/>
              </a:pPr>
              <a:t>2</a:t>
            </a:fld>
            <a:endParaRPr lang="en-US" altLang="en-US"/>
          </a:p>
        </p:txBody>
      </p:sp>
    </p:spTree>
    <p:extLst>
      <p:ext uri="{BB962C8B-B14F-4D97-AF65-F5344CB8AC3E}">
        <p14:creationId xmlns:p14="http://schemas.microsoft.com/office/powerpoint/2010/main" val="90049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p:txBody>
          <a:bodyPr/>
          <a:lstStyle/>
          <a:p>
            <a:r>
              <a:rPr lang="en-US" dirty="0" err="1" smtClean="0">
                <a:latin typeface="Courier New" pitchFamily="49" charset="0"/>
              </a:rPr>
              <a:t>s</a:t>
            </a:r>
            <a:r>
              <a:rPr lang="en-US" sz="3200" b="1" dirty="0" err="1" smtClean="0">
                <a:latin typeface="Courier New" pitchFamily="49" charset="0"/>
              </a:rPr>
              <a:t>ampleSpecular</a:t>
            </a:r>
            <a:r>
              <a:rPr lang="en-US" sz="3200" b="1" dirty="0">
                <a:latin typeface="Courier New" pitchFamily="49" charset="0"/>
              </a:rPr>
              <a:t>()</a:t>
            </a:r>
          </a:p>
        </p:txBody>
      </p:sp>
      <p:sp>
        <p:nvSpPr>
          <p:cNvPr id="319491" name="Rectangle 3"/>
          <p:cNvSpPr>
            <a:spLocks noGrp="1" noChangeArrowheads="1"/>
          </p:cNvSpPr>
          <p:nvPr>
            <p:ph type="body" idx="1"/>
          </p:nvPr>
        </p:nvSpPr>
        <p:spPr>
          <a:xfrm>
            <a:off x="457200" y="1628800"/>
            <a:ext cx="8686800" cy="5040560"/>
          </a:xfrm>
        </p:spPr>
        <p:txBody>
          <a:bodyPr/>
          <a:lstStyle/>
          <a:p>
            <a:pPr>
              <a:buFont typeface="Wingdings" pitchFamily="2" charset="2"/>
              <a:buNone/>
            </a:pPr>
            <a:r>
              <a:rPr lang="en-US" sz="1500" dirty="0">
                <a:solidFill>
                  <a:srgbClr val="6699FF"/>
                </a:solidFill>
                <a:latin typeface="Courier New" pitchFamily="49" charset="0"/>
              </a:rPr>
              <a:t>// build </a:t>
            </a:r>
            <a:r>
              <a:rPr lang="en-US" sz="1500" dirty="0" smtClean="0">
                <a:solidFill>
                  <a:srgbClr val="6699FF"/>
                </a:solidFill>
                <a:latin typeface="Courier New" pitchFamily="49" charset="0"/>
              </a:rPr>
              <a:t>a local </a:t>
            </a:r>
            <a:r>
              <a:rPr lang="en-US" sz="1500" dirty="0">
                <a:solidFill>
                  <a:srgbClr val="6699FF"/>
                </a:solidFill>
                <a:latin typeface="Courier New" pitchFamily="49" charset="0"/>
              </a:rPr>
              <a:t>coordinate frame</a:t>
            </a:r>
            <a:r>
              <a:rPr lang="cs-CZ" sz="1500" dirty="0">
                <a:solidFill>
                  <a:srgbClr val="6699FF"/>
                </a:solidFill>
                <a:latin typeface="Courier New" pitchFamily="49" charset="0"/>
              </a:rPr>
              <a:t> </a:t>
            </a:r>
            <a:r>
              <a:rPr lang="cs-CZ" sz="1500" dirty="0" err="1">
                <a:solidFill>
                  <a:srgbClr val="6699FF"/>
                </a:solidFill>
                <a:latin typeface="Courier New" pitchFamily="49" charset="0"/>
              </a:rPr>
              <a:t>with</a:t>
            </a:r>
            <a:r>
              <a:rPr lang="cs-CZ" sz="1500" dirty="0">
                <a:solidFill>
                  <a:srgbClr val="6699FF"/>
                </a:solidFill>
                <a:latin typeface="Courier New" pitchFamily="49" charset="0"/>
              </a:rPr>
              <a:t> R = z-axis</a:t>
            </a:r>
            <a:r>
              <a:rPr lang="en-US" sz="1500" dirty="0">
                <a:latin typeface="Courier New" pitchFamily="49" charset="0"/>
              </a:rPr>
              <a:t> </a:t>
            </a:r>
            <a:endParaRPr lang="cs-CZ" sz="1500" dirty="0">
              <a:latin typeface="Courier New" pitchFamily="49" charset="0"/>
            </a:endParaRPr>
          </a:p>
          <a:p>
            <a:pPr>
              <a:buFont typeface="Wingdings" pitchFamily="2" charset="2"/>
              <a:buNone/>
            </a:pPr>
            <a:r>
              <a:rPr lang="en-US" sz="1500" dirty="0" smtClean="0">
                <a:solidFill>
                  <a:srgbClr val="0000FF"/>
                </a:solidFill>
                <a:latin typeface="Courier New" pitchFamily="49" charset="0"/>
              </a:rPr>
              <a:t>Vec3 </a:t>
            </a:r>
            <a:r>
              <a:rPr lang="en-US" sz="1500" dirty="0">
                <a:latin typeface="Courier New" pitchFamily="49" charset="0"/>
              </a:rPr>
              <a:t>R = </a:t>
            </a:r>
            <a:r>
              <a:rPr lang="cs-CZ" sz="1500" dirty="0">
                <a:latin typeface="Courier New" pitchFamily="49" charset="0"/>
              </a:rPr>
              <a:t>2</a:t>
            </a:r>
            <a:r>
              <a:rPr lang="en-US" sz="1500" dirty="0">
                <a:latin typeface="Courier New" pitchFamily="49" charset="0"/>
              </a:rPr>
              <a:t>*</a:t>
            </a:r>
            <a:r>
              <a:rPr lang="cs-CZ" sz="1500" dirty="0" err="1">
                <a:latin typeface="Courier New" pitchFamily="49" charset="0"/>
              </a:rPr>
              <a:t>dot</a:t>
            </a:r>
            <a:r>
              <a:rPr lang="en-US" sz="1500" dirty="0" smtClean="0">
                <a:latin typeface="Courier New" pitchFamily="49" charset="0"/>
              </a:rPr>
              <a:t>(</a:t>
            </a:r>
            <a:r>
              <a:rPr lang="en-US" sz="1500" dirty="0" err="1" smtClean="0">
                <a:latin typeface="Courier New" pitchFamily="49" charset="0"/>
              </a:rPr>
              <a:t>N,incDir</a:t>
            </a:r>
            <a:r>
              <a:rPr lang="en-US" sz="1500" dirty="0" smtClean="0">
                <a:latin typeface="Courier New" pitchFamily="49" charset="0"/>
              </a:rPr>
              <a:t>)*</a:t>
            </a:r>
            <a:r>
              <a:rPr lang="en-US" sz="1500" dirty="0">
                <a:latin typeface="Courier New" pitchFamily="49" charset="0"/>
              </a:rPr>
              <a:t>N – </a:t>
            </a:r>
            <a:r>
              <a:rPr lang="en-US" sz="1500" dirty="0" err="1" smtClean="0">
                <a:latin typeface="Courier New" pitchFamily="49" charset="0"/>
              </a:rPr>
              <a:t>incDir</a:t>
            </a:r>
            <a:r>
              <a:rPr lang="en-US" sz="1500" dirty="0" smtClean="0">
                <a:latin typeface="Courier New" pitchFamily="49" charset="0"/>
              </a:rPr>
              <a:t>;  </a:t>
            </a:r>
            <a:r>
              <a:rPr lang="en-US" sz="1500" dirty="0" smtClean="0">
                <a:solidFill>
                  <a:srgbClr val="6699FF"/>
                </a:solidFill>
                <a:latin typeface="Courier New" pitchFamily="49" charset="0"/>
              </a:rPr>
              <a:t>// </a:t>
            </a:r>
            <a:r>
              <a:rPr lang="en-US" sz="1500" dirty="0">
                <a:solidFill>
                  <a:srgbClr val="6699FF"/>
                </a:solidFill>
                <a:latin typeface="Courier New" pitchFamily="49" charset="0"/>
              </a:rPr>
              <a:t>ideal reflected </a:t>
            </a:r>
            <a:r>
              <a:rPr lang="en-US" sz="1500" dirty="0" smtClean="0">
                <a:solidFill>
                  <a:srgbClr val="6699FF"/>
                </a:solidFill>
                <a:latin typeface="Courier New" pitchFamily="49" charset="0"/>
              </a:rPr>
              <a:t>direction</a:t>
            </a:r>
            <a:endParaRPr lang="en-US" sz="1500" dirty="0">
              <a:solidFill>
                <a:srgbClr val="6699FF"/>
              </a:solidFill>
              <a:latin typeface="Courier New" pitchFamily="49" charset="0"/>
            </a:endParaRPr>
          </a:p>
          <a:p>
            <a:pPr>
              <a:buFont typeface="Wingdings" pitchFamily="2" charset="2"/>
              <a:buNone/>
            </a:pPr>
            <a:r>
              <a:rPr lang="en-US" sz="1500" dirty="0" smtClean="0">
                <a:solidFill>
                  <a:srgbClr val="0000FF"/>
                </a:solidFill>
                <a:latin typeface="Courier New" pitchFamily="49" charset="0"/>
              </a:rPr>
              <a:t>Vec3</a:t>
            </a:r>
            <a:r>
              <a:rPr lang="en-US" sz="1500" dirty="0" smtClean="0">
                <a:latin typeface="Courier New" pitchFamily="49" charset="0"/>
              </a:rPr>
              <a:t> </a:t>
            </a:r>
            <a:r>
              <a:rPr lang="en-US" sz="1500" dirty="0">
                <a:latin typeface="Courier New" pitchFamily="49" charset="0"/>
              </a:rPr>
              <a:t>U = </a:t>
            </a:r>
            <a:r>
              <a:rPr lang="en-US" sz="1500" dirty="0" err="1">
                <a:latin typeface="Courier New" pitchFamily="49" charset="0"/>
              </a:rPr>
              <a:t>a</a:t>
            </a:r>
            <a:r>
              <a:rPr lang="en-US" sz="1500" dirty="0" err="1" smtClean="0">
                <a:latin typeface="Courier New" pitchFamily="49" charset="0"/>
              </a:rPr>
              <a:t>rbitraryNormal</a:t>
            </a:r>
            <a:r>
              <a:rPr lang="en-US" sz="1500" dirty="0" smtClean="0">
                <a:latin typeface="Courier New" pitchFamily="49" charset="0"/>
              </a:rPr>
              <a:t>(R</a:t>
            </a:r>
            <a:r>
              <a:rPr lang="en-US" sz="1500" dirty="0">
                <a:latin typeface="Courier New" pitchFamily="49" charset="0"/>
              </a:rPr>
              <a:t>);   </a:t>
            </a:r>
            <a:r>
              <a:rPr lang="en-US" sz="1500" dirty="0" smtClean="0">
                <a:latin typeface="Courier New" pitchFamily="49" charset="0"/>
              </a:rPr>
              <a:t>       </a:t>
            </a:r>
            <a:r>
              <a:rPr lang="en-US" sz="1500" dirty="0" smtClean="0">
                <a:solidFill>
                  <a:srgbClr val="6699FF"/>
                </a:solidFill>
                <a:latin typeface="Courier New" pitchFamily="49" charset="0"/>
              </a:rPr>
              <a:t>// </a:t>
            </a:r>
            <a:r>
              <a:rPr lang="en-US" sz="1500" dirty="0">
                <a:solidFill>
                  <a:srgbClr val="6699FF"/>
                </a:solidFill>
                <a:latin typeface="Courier New" pitchFamily="49" charset="0"/>
              </a:rPr>
              <a:t>U is perpendicular to R</a:t>
            </a:r>
          </a:p>
          <a:p>
            <a:pPr>
              <a:buFont typeface="Wingdings" pitchFamily="2" charset="2"/>
              <a:buNone/>
            </a:pPr>
            <a:r>
              <a:rPr lang="en-US" sz="1500" dirty="0" smtClean="0">
                <a:solidFill>
                  <a:srgbClr val="0000FF"/>
                </a:solidFill>
                <a:latin typeface="Courier New" pitchFamily="49" charset="0"/>
              </a:rPr>
              <a:t>Vec3</a:t>
            </a:r>
            <a:r>
              <a:rPr lang="en-US" sz="1500" dirty="0" smtClean="0">
                <a:latin typeface="Courier New" pitchFamily="49" charset="0"/>
              </a:rPr>
              <a:t> </a:t>
            </a:r>
            <a:r>
              <a:rPr lang="en-US" sz="1500" dirty="0">
                <a:latin typeface="Courier New" pitchFamily="49" charset="0"/>
              </a:rPr>
              <a:t>V = </a:t>
            </a:r>
            <a:r>
              <a:rPr lang="en-US" sz="1500" dirty="0" err="1">
                <a:latin typeface="Courier New" pitchFamily="49" charset="0"/>
              </a:rPr>
              <a:t>c</a:t>
            </a:r>
            <a:r>
              <a:rPr lang="en-US" sz="1500" dirty="0" err="1" smtClean="0">
                <a:latin typeface="Courier New" pitchFamily="49" charset="0"/>
              </a:rPr>
              <a:t>rossProd</a:t>
            </a:r>
            <a:r>
              <a:rPr lang="en-US" sz="1500" dirty="0" smtClean="0">
                <a:latin typeface="Courier New" pitchFamily="49" charset="0"/>
              </a:rPr>
              <a:t>(R, U</a:t>
            </a:r>
            <a:r>
              <a:rPr lang="en-US" sz="1500" dirty="0">
                <a:latin typeface="Courier New" pitchFamily="49" charset="0"/>
              </a:rPr>
              <a:t>);         </a:t>
            </a:r>
            <a:r>
              <a:rPr lang="en-US" sz="1500" dirty="0" smtClean="0">
                <a:latin typeface="Courier New" pitchFamily="49" charset="0"/>
              </a:rPr>
              <a:t>    </a:t>
            </a:r>
            <a:r>
              <a:rPr lang="en-US" sz="1500" dirty="0" smtClean="0">
                <a:solidFill>
                  <a:srgbClr val="6699FF"/>
                </a:solidFill>
                <a:latin typeface="Courier New" pitchFamily="49" charset="0"/>
              </a:rPr>
              <a:t>// </a:t>
            </a:r>
            <a:r>
              <a:rPr lang="en-US" sz="1500" dirty="0">
                <a:solidFill>
                  <a:srgbClr val="6699FF"/>
                </a:solidFill>
                <a:latin typeface="Courier New" pitchFamily="49" charset="0"/>
              </a:rPr>
              <a:t>orthonormal </a:t>
            </a:r>
            <a:r>
              <a:rPr lang="en-US" sz="1500" dirty="0" smtClean="0">
                <a:solidFill>
                  <a:srgbClr val="6699FF"/>
                </a:solidFill>
                <a:latin typeface="Courier New" pitchFamily="49" charset="0"/>
              </a:rPr>
              <a:t>basis </a:t>
            </a:r>
            <a:r>
              <a:rPr lang="en-US" sz="1500" dirty="0">
                <a:solidFill>
                  <a:srgbClr val="6699FF"/>
                </a:solidFill>
                <a:latin typeface="Courier New" pitchFamily="49" charset="0"/>
              </a:rPr>
              <a:t>with R and U</a:t>
            </a:r>
          </a:p>
          <a:p>
            <a:pPr>
              <a:buFont typeface="Wingdings" pitchFamily="2" charset="2"/>
              <a:buNone/>
            </a:pPr>
            <a:endParaRPr lang="en-US" sz="1500" dirty="0">
              <a:solidFill>
                <a:srgbClr val="6699FF"/>
              </a:solidFill>
              <a:latin typeface="Courier New" pitchFamily="49" charset="0"/>
            </a:endParaRPr>
          </a:p>
          <a:p>
            <a:pPr>
              <a:buFont typeface="Wingdings" pitchFamily="2" charset="2"/>
              <a:buNone/>
            </a:pPr>
            <a:r>
              <a:rPr lang="en-US" sz="1500" dirty="0">
                <a:solidFill>
                  <a:srgbClr val="6699FF"/>
                </a:solidFill>
                <a:latin typeface="Courier New" pitchFamily="49" charset="0"/>
              </a:rPr>
              <a:t>// generate </a:t>
            </a:r>
            <a:r>
              <a:rPr lang="en-US" sz="1500" dirty="0" smtClean="0">
                <a:solidFill>
                  <a:srgbClr val="6699FF"/>
                </a:solidFill>
                <a:latin typeface="Courier New" pitchFamily="49" charset="0"/>
              </a:rPr>
              <a:t>direction in local coordinate frame</a:t>
            </a:r>
            <a:endParaRPr lang="en-US" sz="1500" dirty="0">
              <a:latin typeface="Courier New" pitchFamily="49" charset="0"/>
            </a:endParaRPr>
          </a:p>
          <a:p>
            <a:pPr>
              <a:buFont typeface="Wingdings" pitchFamily="2" charset="2"/>
              <a:buNone/>
            </a:pPr>
            <a:r>
              <a:rPr lang="en-US" sz="1500" dirty="0" smtClean="0">
                <a:solidFill>
                  <a:srgbClr val="0000FF"/>
                </a:solidFill>
                <a:latin typeface="Courier New" pitchFamily="49" charset="0"/>
              </a:rPr>
              <a:t>Vec3</a:t>
            </a:r>
            <a:r>
              <a:rPr lang="en-US" sz="1500" dirty="0" smtClean="0">
                <a:latin typeface="Courier New" pitchFamily="49" charset="0"/>
              </a:rPr>
              <a:t> </a:t>
            </a:r>
            <a:r>
              <a:rPr lang="en-US" sz="1500" dirty="0" err="1" smtClean="0">
                <a:latin typeface="Courier New" pitchFamily="49" charset="0"/>
              </a:rPr>
              <a:t>locDir</a:t>
            </a:r>
            <a:r>
              <a:rPr lang="en-US" sz="1500" dirty="0" smtClean="0">
                <a:latin typeface="Courier New" pitchFamily="49" charset="0"/>
              </a:rPr>
              <a:t> </a:t>
            </a:r>
            <a:r>
              <a:rPr lang="en-US" sz="1500" dirty="0">
                <a:latin typeface="Courier New" pitchFamily="49" charset="0"/>
              </a:rPr>
              <a:t>= </a:t>
            </a:r>
            <a:r>
              <a:rPr lang="en-US" sz="1500" dirty="0" err="1" smtClean="0">
                <a:latin typeface="Courier New" pitchFamily="49" charset="0"/>
              </a:rPr>
              <a:t>rndHemiCosN</a:t>
            </a:r>
            <a:r>
              <a:rPr lang="en-US" sz="1500" dirty="0" smtClean="0">
                <a:latin typeface="Courier New" pitchFamily="49" charset="0"/>
              </a:rPr>
              <a:t>(n</a:t>
            </a:r>
            <a:r>
              <a:rPr lang="en-US" sz="1500" dirty="0">
                <a:latin typeface="Courier New" pitchFamily="49" charset="0"/>
              </a:rPr>
              <a:t>); </a:t>
            </a:r>
            <a:r>
              <a:rPr lang="en-US" sz="1500" dirty="0" smtClean="0">
                <a:latin typeface="Courier New" pitchFamily="49" charset="0"/>
              </a:rPr>
              <a:t> </a:t>
            </a:r>
            <a:r>
              <a:rPr lang="en-US" sz="1500" dirty="0" smtClean="0">
                <a:solidFill>
                  <a:srgbClr val="6699FF"/>
                </a:solidFill>
                <a:latin typeface="Courier New" pitchFamily="49" charset="0"/>
              </a:rPr>
              <a:t>// </a:t>
            </a:r>
            <a:r>
              <a:rPr lang="en-US" sz="1500" dirty="0">
                <a:solidFill>
                  <a:srgbClr val="6699FF"/>
                </a:solidFill>
                <a:latin typeface="Courier New" pitchFamily="49" charset="0"/>
              </a:rPr>
              <a:t>formulas form </a:t>
            </a:r>
            <a:r>
              <a:rPr lang="en-US" sz="1500" dirty="0" smtClean="0">
                <a:solidFill>
                  <a:srgbClr val="6699FF"/>
                </a:solidFill>
                <a:latin typeface="Courier New" pitchFamily="49" charset="0"/>
              </a:rPr>
              <a:t>prev. slide, n=</a:t>
            </a:r>
            <a:r>
              <a:rPr lang="en-US" sz="1500" dirty="0" err="1" smtClean="0">
                <a:solidFill>
                  <a:srgbClr val="6699FF"/>
                </a:solidFill>
                <a:latin typeface="Courier New" pitchFamily="49" charset="0"/>
              </a:rPr>
              <a:t>phong</a:t>
            </a:r>
            <a:r>
              <a:rPr lang="en-US" sz="1500" dirty="0" smtClean="0">
                <a:solidFill>
                  <a:srgbClr val="6699FF"/>
                </a:solidFill>
                <a:latin typeface="Courier New" pitchFamily="49" charset="0"/>
              </a:rPr>
              <a:t> exp.</a:t>
            </a:r>
            <a:endParaRPr lang="en-US" sz="1500" dirty="0">
              <a:solidFill>
                <a:srgbClr val="6699FF"/>
              </a:solidFill>
              <a:latin typeface="Courier New" pitchFamily="49" charset="0"/>
            </a:endParaRPr>
          </a:p>
          <a:p>
            <a:pPr>
              <a:buNone/>
            </a:pPr>
            <a:endParaRPr lang="en-US" sz="1500" dirty="0" smtClean="0">
              <a:solidFill>
                <a:srgbClr val="6699FF"/>
              </a:solidFill>
              <a:latin typeface="Courier New" pitchFamily="49" charset="0"/>
            </a:endParaRPr>
          </a:p>
          <a:p>
            <a:pPr>
              <a:buNone/>
            </a:pPr>
            <a:r>
              <a:rPr lang="en-US" sz="1500" dirty="0" smtClean="0">
                <a:solidFill>
                  <a:srgbClr val="6699FF"/>
                </a:solidFill>
                <a:latin typeface="Courier New" pitchFamily="49" charset="0"/>
              </a:rPr>
              <a:t>// transform </a:t>
            </a:r>
            <a:r>
              <a:rPr lang="en-US" sz="1500" dirty="0" err="1" smtClean="0">
                <a:solidFill>
                  <a:srgbClr val="6699FF"/>
                </a:solidFill>
                <a:latin typeface="Courier New" pitchFamily="49" charset="0"/>
              </a:rPr>
              <a:t>locDir</a:t>
            </a:r>
            <a:r>
              <a:rPr lang="en-US" sz="1500" dirty="0" smtClean="0">
                <a:solidFill>
                  <a:srgbClr val="6699FF"/>
                </a:solidFill>
                <a:latin typeface="Courier New" pitchFamily="49" charset="0"/>
              </a:rPr>
              <a:t> to global coordinate frame</a:t>
            </a:r>
          </a:p>
          <a:p>
            <a:pPr>
              <a:buNone/>
            </a:pPr>
            <a:r>
              <a:rPr lang="en-US" sz="1500" dirty="0" smtClean="0">
                <a:solidFill>
                  <a:srgbClr val="0000FF"/>
                </a:solidFill>
                <a:latin typeface="Courier New" pitchFamily="49" charset="0"/>
              </a:rPr>
              <a:t>Vec3</a:t>
            </a:r>
            <a:r>
              <a:rPr lang="en-US" sz="1500" dirty="0" smtClean="0">
                <a:latin typeface="Courier New" pitchFamily="49" charset="0"/>
              </a:rPr>
              <a:t> </a:t>
            </a:r>
            <a:r>
              <a:rPr lang="en-US" sz="1500" dirty="0" err="1">
                <a:latin typeface="Courier New" pitchFamily="49" charset="0"/>
              </a:rPr>
              <a:t>d</a:t>
            </a:r>
            <a:r>
              <a:rPr lang="en-US" sz="1500" dirty="0" err="1" smtClean="0">
                <a:latin typeface="Courier New" pitchFamily="49" charset="0"/>
              </a:rPr>
              <a:t>ir</a:t>
            </a:r>
            <a:r>
              <a:rPr lang="en-US" sz="1500" dirty="0" smtClean="0">
                <a:latin typeface="Courier New" pitchFamily="49" charset="0"/>
              </a:rPr>
              <a:t> </a:t>
            </a:r>
            <a:r>
              <a:rPr lang="en-US" sz="1500" dirty="0">
                <a:latin typeface="Courier New" pitchFamily="49" charset="0"/>
              </a:rPr>
              <a:t>= </a:t>
            </a:r>
            <a:r>
              <a:rPr lang="en-US" sz="1500" dirty="0" err="1" smtClean="0">
                <a:latin typeface="Courier New" pitchFamily="49" charset="0"/>
              </a:rPr>
              <a:t>locDir.x</a:t>
            </a:r>
            <a:r>
              <a:rPr lang="en-US" sz="1500" dirty="0" smtClean="0">
                <a:latin typeface="Courier New" pitchFamily="49" charset="0"/>
              </a:rPr>
              <a:t> </a:t>
            </a:r>
            <a:r>
              <a:rPr lang="en-US" sz="1500" dirty="0">
                <a:latin typeface="Courier New" pitchFamily="49" charset="0"/>
              </a:rPr>
              <a:t>* U + </a:t>
            </a:r>
            <a:r>
              <a:rPr lang="en-US" sz="1500" dirty="0" err="1" smtClean="0">
                <a:latin typeface="Courier New" pitchFamily="49" charset="0"/>
              </a:rPr>
              <a:t>locDir.y</a:t>
            </a:r>
            <a:r>
              <a:rPr lang="en-US" sz="1500" dirty="0" smtClean="0">
                <a:latin typeface="Courier New" pitchFamily="49" charset="0"/>
              </a:rPr>
              <a:t> </a:t>
            </a:r>
            <a:r>
              <a:rPr lang="en-US" sz="1500" dirty="0">
                <a:latin typeface="Courier New" pitchFamily="49" charset="0"/>
              </a:rPr>
              <a:t>* V + </a:t>
            </a:r>
            <a:r>
              <a:rPr lang="en-US" sz="1500" dirty="0" err="1" smtClean="0">
                <a:latin typeface="Courier New" pitchFamily="49" charset="0"/>
              </a:rPr>
              <a:t>locDir.z</a:t>
            </a:r>
            <a:r>
              <a:rPr lang="en-US" sz="1500" dirty="0" smtClean="0">
                <a:latin typeface="Courier New" pitchFamily="49" charset="0"/>
              </a:rPr>
              <a:t> </a:t>
            </a:r>
            <a:r>
              <a:rPr lang="en-US" sz="1500" dirty="0">
                <a:latin typeface="Courier New" pitchFamily="49" charset="0"/>
              </a:rPr>
              <a:t>* </a:t>
            </a:r>
            <a:r>
              <a:rPr lang="en-US" sz="1500" dirty="0" smtClean="0">
                <a:latin typeface="Courier New" pitchFamily="49" charset="0"/>
              </a:rPr>
              <a:t>R;</a:t>
            </a:r>
            <a:endParaRPr lang="en-US" sz="1500" dirty="0">
              <a:latin typeface="Courier New" pitchFamily="49" charset="0"/>
            </a:endParaRPr>
          </a:p>
          <a:p>
            <a:pPr>
              <a:buFont typeface="Wingdings" pitchFamily="2" charset="2"/>
              <a:buNone/>
            </a:pPr>
            <a:endParaRPr lang="en-US" sz="1500" dirty="0">
              <a:latin typeface="Courier New" pitchFamily="49" charset="0"/>
            </a:endParaRPr>
          </a:p>
          <a:p>
            <a:pPr>
              <a:buNone/>
            </a:pPr>
            <a:r>
              <a:rPr lang="en-US" sz="1500" b="1" dirty="0" smtClean="0">
                <a:solidFill>
                  <a:srgbClr val="0000FF"/>
                </a:solidFill>
                <a:latin typeface="Courier New" pitchFamily="49" charset="0"/>
              </a:rPr>
              <a:t>return </a:t>
            </a:r>
            <a:r>
              <a:rPr lang="en-US" sz="1500" dirty="0" err="1" smtClean="0">
                <a:latin typeface="Courier New" pitchFamily="49" charset="0"/>
              </a:rPr>
              <a:t>dir</a:t>
            </a:r>
            <a:r>
              <a:rPr lang="en-US" sz="1500" dirty="0" smtClean="0">
                <a:latin typeface="Courier New" pitchFamily="49" charset="0"/>
              </a:rPr>
              <a:t>;</a:t>
            </a:r>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pPr>
                <a:defRPr/>
              </a:pPr>
              <a:t>20</a:t>
            </a:fld>
            <a:endParaRPr lang="en-US" altLang="en-US"/>
          </a:p>
        </p:txBody>
      </p:sp>
      <p:sp>
        <p:nvSpPr>
          <p:cNvPr id="5" name="Zástupný symbol pro zápatí 4"/>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390202803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smtClean="0">
                <a:latin typeface="Courier New" pitchFamily="49" charset="0"/>
              </a:rPr>
              <a:t>evalPdf</a:t>
            </a:r>
            <a:r>
              <a:rPr lang="en-US" dirty="0" smtClean="0">
                <a:latin typeface="Courier New" pitchFamily="49" charset="0"/>
              </a:rPr>
              <a:t>(</a:t>
            </a:r>
            <a:r>
              <a:rPr lang="en-US" dirty="0" err="1" smtClean="0">
                <a:latin typeface="Courier New" pitchFamily="49" charset="0"/>
              </a:rPr>
              <a:t>incDir</a:t>
            </a:r>
            <a:r>
              <a:rPr lang="en-US" dirty="0" smtClean="0">
                <a:latin typeface="Courier New" pitchFamily="49" charset="0"/>
              </a:rPr>
              <a:t>, </a:t>
            </a:r>
            <a:r>
              <a:rPr lang="en-US" dirty="0" err="1" smtClean="0">
                <a:latin typeface="Courier New" pitchFamily="49" charset="0"/>
              </a:rPr>
              <a:t>genDir</a:t>
            </a:r>
            <a:r>
              <a:rPr lang="en-US" dirty="0" smtClean="0">
                <a:latin typeface="Courier New" pitchFamily="49" charset="0"/>
              </a:rPr>
              <a:t>, </a:t>
            </a:r>
            <a:r>
              <a:rPr lang="en-US" dirty="0" err="1" smtClean="0">
                <a:latin typeface="Courier New" pitchFamily="49" charset="0"/>
              </a:rPr>
              <a:t>pd</a:t>
            </a:r>
            <a:r>
              <a:rPr lang="en-US" dirty="0" smtClean="0">
                <a:latin typeface="Courier New" pitchFamily="49" charset="0"/>
              </a:rPr>
              <a:t>, </a:t>
            </a:r>
            <a:r>
              <a:rPr lang="en-US" dirty="0" err="1" smtClean="0">
                <a:latin typeface="Courier New" pitchFamily="49" charset="0"/>
              </a:rPr>
              <a:t>ps</a:t>
            </a:r>
            <a:r>
              <a:rPr lang="en-US" dirty="0" smtClean="0">
                <a:latin typeface="Courier New" pitchFamily="49" charset="0"/>
              </a:rPr>
              <a:t>)</a:t>
            </a:r>
            <a:endParaRPr lang="en-US" dirty="0"/>
          </a:p>
        </p:txBody>
      </p:sp>
      <p:sp>
        <p:nvSpPr>
          <p:cNvPr id="4" name="Zástupný symbol pro zápatí 3"/>
          <p:cNvSpPr>
            <a:spLocks noGrp="1"/>
          </p:cNvSpPr>
          <p:nvPr>
            <p:ph type="ftr" sz="quarter" idx="11"/>
          </p:nvPr>
        </p:nvSpPr>
        <p:spPr/>
        <p:txBody>
          <a:bodyPr/>
          <a:lstStyle/>
          <a:p>
            <a:pPr>
              <a:defRPr/>
            </a:pPr>
            <a:r>
              <a:rPr lang="en-US" altLang="en-US" smtClean="0"/>
              <a:t>CG III (NPGR010) - J. Křivánek 2015</a:t>
            </a:r>
            <a:endParaRPr lang="en-US" altLang="en-US"/>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pPr>
                <a:defRPr/>
              </a:pPr>
              <a:t>21</a:t>
            </a:fld>
            <a:endParaRPr lang="en-US" altLang="en-US"/>
          </a:p>
        </p:txBody>
      </p:sp>
      <p:sp>
        <p:nvSpPr>
          <p:cNvPr id="7" name="Obdélník 6"/>
          <p:cNvSpPr/>
          <p:nvPr/>
        </p:nvSpPr>
        <p:spPr>
          <a:xfrm>
            <a:off x="395536" y="1582341"/>
            <a:ext cx="8280920" cy="1754326"/>
          </a:xfrm>
          <a:prstGeom prst="rect">
            <a:avLst/>
          </a:prstGeom>
        </p:spPr>
        <p:txBody>
          <a:bodyPr wrap="square">
            <a:spAutoFit/>
          </a:bodyPr>
          <a:lstStyle/>
          <a:p>
            <a:pPr>
              <a:buFont typeface="Wingdings" pitchFamily="2" charset="2"/>
              <a:buNone/>
            </a:pPr>
            <a:endParaRPr lang="en-US" dirty="0" smtClean="0">
              <a:solidFill>
                <a:srgbClr val="6699FF"/>
              </a:solidFill>
              <a:latin typeface="Courier New" pitchFamily="49" charset="0"/>
            </a:endParaRPr>
          </a:p>
          <a:p>
            <a:pPr>
              <a:buNone/>
            </a:pPr>
            <a:r>
              <a:rPr lang="en-US" b="1" dirty="0" smtClean="0">
                <a:solidFill>
                  <a:srgbClr val="0000FF"/>
                </a:solidFill>
                <a:latin typeface="Courier New" pitchFamily="49" charset="0"/>
              </a:rPr>
              <a:t>return</a:t>
            </a:r>
            <a:r>
              <a:rPr lang="en-US" dirty="0" smtClean="0">
                <a:latin typeface="Courier New" pitchFamily="49" charset="0"/>
              </a:rPr>
              <a:t> </a:t>
            </a:r>
          </a:p>
          <a:p>
            <a:pPr>
              <a:buNone/>
            </a:pPr>
            <a:r>
              <a:rPr lang="en-US" dirty="0">
                <a:latin typeface="Courier New" pitchFamily="49" charset="0"/>
              </a:rPr>
              <a:t>	</a:t>
            </a:r>
            <a:r>
              <a:rPr lang="en-US" dirty="0" err="1" smtClean="0">
                <a:latin typeface="Courier New" pitchFamily="49" charset="0"/>
              </a:rPr>
              <a:t>pd</a:t>
            </a:r>
            <a:r>
              <a:rPr lang="en-US" dirty="0" smtClean="0">
                <a:latin typeface="Courier New" pitchFamily="49" charset="0"/>
              </a:rPr>
              <a:t> * </a:t>
            </a:r>
            <a:r>
              <a:rPr lang="en-US" b="1" dirty="0" err="1" smtClean="0">
                <a:latin typeface="Courier New" pitchFamily="49" charset="0"/>
              </a:rPr>
              <a:t>getDiffusePdf</a:t>
            </a:r>
            <a:r>
              <a:rPr lang="en-US" dirty="0" smtClean="0">
                <a:latin typeface="Courier New" pitchFamily="49" charset="0"/>
              </a:rPr>
              <a:t>(</a:t>
            </a:r>
            <a:r>
              <a:rPr lang="en-US" dirty="0" err="1" smtClean="0">
                <a:latin typeface="Courier New" pitchFamily="49" charset="0"/>
              </a:rPr>
              <a:t>genDir</a:t>
            </a:r>
            <a:r>
              <a:rPr lang="en-US" dirty="0" smtClean="0">
                <a:latin typeface="Courier New" pitchFamily="49" charset="0"/>
              </a:rPr>
              <a:t>) + </a:t>
            </a:r>
          </a:p>
          <a:p>
            <a:pPr>
              <a:buNone/>
            </a:pPr>
            <a:r>
              <a:rPr lang="en-US" dirty="0">
                <a:latin typeface="Courier New" pitchFamily="49" charset="0"/>
              </a:rPr>
              <a:t>	</a:t>
            </a:r>
            <a:r>
              <a:rPr lang="en-US" dirty="0" err="1" smtClean="0">
                <a:latin typeface="Courier New" pitchFamily="49" charset="0"/>
              </a:rPr>
              <a:t>ps</a:t>
            </a:r>
            <a:r>
              <a:rPr lang="en-US" dirty="0" smtClean="0">
                <a:latin typeface="Courier New" pitchFamily="49" charset="0"/>
              </a:rPr>
              <a:t> * </a:t>
            </a:r>
            <a:r>
              <a:rPr lang="en-US" b="1" dirty="0" err="1" smtClean="0">
                <a:latin typeface="Courier New" pitchFamily="49" charset="0"/>
              </a:rPr>
              <a:t>getSpecularPdf</a:t>
            </a:r>
            <a:r>
              <a:rPr lang="en-US" dirty="0" smtClean="0">
                <a:latin typeface="Courier New" pitchFamily="49" charset="0"/>
              </a:rPr>
              <a:t>(</a:t>
            </a:r>
            <a:r>
              <a:rPr lang="en-US" dirty="0" err="1" smtClean="0">
                <a:latin typeface="Courier New" pitchFamily="49" charset="0"/>
              </a:rPr>
              <a:t>incdir</a:t>
            </a:r>
            <a:r>
              <a:rPr lang="en-US" dirty="0" smtClean="0">
                <a:latin typeface="Courier New" pitchFamily="49" charset="0"/>
              </a:rPr>
              <a:t>, </a:t>
            </a:r>
            <a:r>
              <a:rPr lang="en-US" dirty="0" err="1" smtClean="0">
                <a:latin typeface="Courier New" pitchFamily="49" charset="0"/>
              </a:rPr>
              <a:t>genDir</a:t>
            </a:r>
            <a:r>
              <a:rPr lang="en-US" dirty="0" smtClean="0">
                <a:latin typeface="Courier New" pitchFamily="49" charset="0"/>
              </a:rPr>
              <a:t>);</a:t>
            </a:r>
          </a:p>
          <a:p>
            <a:pPr>
              <a:buFont typeface="Wingdings" pitchFamily="2" charset="2"/>
              <a:buNone/>
            </a:pPr>
            <a:endParaRPr lang="en-US" dirty="0" smtClean="0">
              <a:latin typeface="Courier New" pitchFamily="49" charset="0"/>
            </a:endParaRPr>
          </a:p>
          <a:p>
            <a:pPr>
              <a:buFont typeface="Wingdings" pitchFamily="2" charset="2"/>
              <a:buNone/>
            </a:pPr>
            <a:endParaRPr lang="en-US" dirty="0">
              <a:solidFill>
                <a:srgbClr val="6699FF"/>
              </a:solidFill>
              <a:latin typeface="Courier New" pitchFamily="49" charset="0"/>
            </a:endParaRPr>
          </a:p>
        </p:txBody>
      </p:sp>
      <p:cxnSp>
        <p:nvCxnSpPr>
          <p:cNvPr id="9" name="Přímá spojnice se šipkou 8"/>
          <p:cNvCxnSpPr/>
          <p:nvPr/>
        </p:nvCxnSpPr>
        <p:spPr>
          <a:xfrm flipV="1">
            <a:off x="3059832" y="2924944"/>
            <a:ext cx="0" cy="18722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ovéPole 9"/>
          <p:cNvSpPr txBox="1"/>
          <p:nvPr/>
        </p:nvSpPr>
        <p:spPr>
          <a:xfrm>
            <a:off x="1641517" y="4838096"/>
            <a:ext cx="2858475" cy="369332"/>
          </a:xfrm>
          <a:prstGeom prst="rect">
            <a:avLst/>
          </a:prstGeom>
          <a:noFill/>
        </p:spPr>
        <p:txBody>
          <a:bodyPr wrap="none" rtlCol="0">
            <a:spAutoFit/>
          </a:bodyPr>
          <a:lstStyle/>
          <a:p>
            <a:r>
              <a:rPr lang="en-US" dirty="0" smtClean="0">
                <a:latin typeface="+mj-lt"/>
              </a:rPr>
              <a:t>formulas from prev. slides</a:t>
            </a:r>
            <a:endParaRPr lang="en-US" dirty="0">
              <a:latin typeface="+mj-lt"/>
            </a:endParaRPr>
          </a:p>
        </p:txBody>
      </p:sp>
    </p:spTree>
    <p:extLst>
      <p:ext uri="{BB962C8B-B14F-4D97-AF65-F5344CB8AC3E}">
        <p14:creationId xmlns:p14="http://schemas.microsoft.com/office/powerpoint/2010/main" val="533160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en-US" b="1" dirty="0" smtClean="0"/>
              <a:t>Variance reduction methods for MC estimators</a:t>
            </a:r>
            <a:endParaRPr lang="cs-CZ" b="1" dirty="0" smtClean="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smtClean="0"/>
          </a:p>
        </p:txBody>
      </p:sp>
    </p:spTree>
    <p:extLst>
      <p:ext uri="{BB962C8B-B14F-4D97-AF65-F5344CB8AC3E}">
        <p14:creationId xmlns:p14="http://schemas.microsoft.com/office/powerpoint/2010/main" val="3579831102"/>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Variance reduction methods</a:t>
            </a:r>
            <a:endParaRPr lang="en-US" dirty="0"/>
          </a:p>
        </p:txBody>
      </p:sp>
      <p:sp>
        <p:nvSpPr>
          <p:cNvPr id="3" name="Content Placeholder 2"/>
          <p:cNvSpPr>
            <a:spLocks noGrp="1"/>
          </p:cNvSpPr>
          <p:nvPr>
            <p:ph idx="1"/>
          </p:nvPr>
        </p:nvSpPr>
        <p:spPr/>
        <p:txBody>
          <a:bodyPr/>
          <a:lstStyle/>
          <a:p>
            <a:r>
              <a:rPr lang="en-US" b="1" dirty="0" smtClean="0"/>
              <a:t>Importance sampling</a:t>
            </a:r>
            <a:endParaRPr lang="cs-CZ" b="1" dirty="0" smtClean="0"/>
          </a:p>
          <a:p>
            <a:pPr lvl="1"/>
            <a:r>
              <a:rPr lang="en-US" dirty="0" smtClean="0"/>
              <a:t>The most commonly used method in light transport (</a:t>
            </a:r>
            <a:r>
              <a:rPr lang="cs-CZ" dirty="0" smtClean="0"/>
              <a:t>most </a:t>
            </a:r>
            <a:r>
              <a:rPr lang="en-US" dirty="0" smtClean="0"/>
              <a:t>often we use BRDF-proportional importance sampling)</a:t>
            </a:r>
          </a:p>
          <a:p>
            <a:pPr lvl="1"/>
            <a:endParaRPr lang="cs-CZ" dirty="0" smtClean="0"/>
          </a:p>
          <a:p>
            <a:r>
              <a:rPr lang="en-US" b="1" dirty="0" smtClean="0"/>
              <a:t>Control</a:t>
            </a:r>
            <a:r>
              <a:rPr lang="cs-CZ" b="1" dirty="0" smtClean="0"/>
              <a:t> </a:t>
            </a:r>
            <a:r>
              <a:rPr lang="en-US" b="1" dirty="0" smtClean="0"/>
              <a:t>variates</a:t>
            </a:r>
          </a:p>
          <a:p>
            <a:endParaRPr lang="cs-CZ" dirty="0" smtClean="0"/>
          </a:p>
          <a:p>
            <a:r>
              <a:rPr lang="en-US" b="1" dirty="0" smtClean="0"/>
              <a:t>Improved sample distribution</a:t>
            </a:r>
            <a:endParaRPr lang="cs-CZ" b="1" dirty="0" smtClean="0"/>
          </a:p>
          <a:p>
            <a:pPr lvl="1"/>
            <a:r>
              <a:rPr lang="en-US" dirty="0" smtClean="0"/>
              <a:t>Stratification</a:t>
            </a:r>
            <a:endParaRPr lang="cs-CZ" dirty="0" smtClean="0"/>
          </a:p>
          <a:p>
            <a:pPr lvl="1"/>
            <a:r>
              <a:rPr lang="en-US" dirty="0" smtClean="0"/>
              <a:t>quasi-Monte</a:t>
            </a:r>
            <a:r>
              <a:rPr lang="cs-CZ" dirty="0" smtClean="0"/>
              <a:t> </a:t>
            </a:r>
            <a:r>
              <a:rPr lang="en-US" dirty="0" smtClean="0"/>
              <a:t>Carlo</a:t>
            </a:r>
            <a:r>
              <a:rPr lang="cs-CZ" dirty="0" smtClean="0"/>
              <a:t> (QMC)</a:t>
            </a:r>
            <a:endParaRPr lang="cs-CZ" dirty="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23</a:t>
            </a:fld>
            <a:endParaRPr lang="en-US" altLang="en-US"/>
          </a:p>
        </p:txBody>
      </p:sp>
    </p:spTree>
    <p:extLst>
      <p:ext uri="{BB962C8B-B14F-4D97-AF65-F5344CB8AC3E}">
        <p14:creationId xmlns:p14="http://schemas.microsoft.com/office/powerpoint/2010/main" val="4089961664"/>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noFill/>
          <a:ln/>
        </p:spPr>
        <p:txBody>
          <a:bodyPr/>
          <a:lstStyle/>
          <a:p>
            <a:r>
              <a:rPr lang="en-US" dirty="0" smtClean="0"/>
              <a:t>Importance sampling</a:t>
            </a:r>
            <a:endParaRPr lang="cs-CZ" dirty="0">
              <a:latin typeface="Arial CE" charset="-18"/>
            </a:endParaRPr>
          </a:p>
        </p:txBody>
      </p:sp>
      <p:sp>
        <p:nvSpPr>
          <p:cNvPr id="29699" name="Rectangle 3"/>
          <p:cNvSpPr>
            <a:spLocks noChangeArrowheads="1"/>
          </p:cNvSpPr>
          <p:nvPr/>
        </p:nvSpPr>
        <p:spPr bwMode="auto">
          <a:xfrm>
            <a:off x="3719513" y="5578475"/>
            <a:ext cx="589906" cy="520655"/>
          </a:xfrm>
          <a:prstGeom prst="rect">
            <a:avLst/>
          </a:prstGeom>
          <a:noFill/>
          <a:ln w="12700">
            <a:noFill/>
            <a:miter lim="800000"/>
            <a:headEnd/>
            <a:tailEnd/>
          </a:ln>
          <a:effectLst/>
        </p:spPr>
        <p:txBody>
          <a:bodyPr wrap="none" lIns="90488" tIns="44450" rIns="90488" bIns="44450">
            <a:spAutoFit/>
          </a:bodyPr>
          <a:lstStyle/>
          <a:p>
            <a:r>
              <a:rPr lang="en-US" sz="2800" b="1" dirty="0" smtClean="0">
                <a:latin typeface="+mj-lt"/>
              </a:rPr>
              <a:t>X</a:t>
            </a:r>
            <a:r>
              <a:rPr lang="cs-CZ" sz="2800" b="1" baseline="-25000" dirty="0" smtClean="0">
                <a:latin typeface="+mj-lt"/>
              </a:rPr>
              <a:t>1</a:t>
            </a:r>
            <a:endParaRPr lang="cs-CZ" sz="2800" b="1" baseline="-25000" dirty="0">
              <a:latin typeface="+mj-lt"/>
            </a:endParaRPr>
          </a:p>
        </p:txBody>
      </p:sp>
      <p:sp>
        <p:nvSpPr>
          <p:cNvPr id="29700" name="Freeform 4"/>
          <p:cNvSpPr>
            <a:spLocks/>
          </p:cNvSpPr>
          <p:nvPr/>
        </p:nvSpPr>
        <p:spPr bwMode="auto">
          <a:xfrm>
            <a:off x="1981200" y="2438400"/>
            <a:ext cx="4954588" cy="3049588"/>
          </a:xfrm>
          <a:custGeom>
            <a:avLst/>
            <a:gdLst/>
            <a:ahLst/>
            <a:cxnLst>
              <a:cxn ang="0">
                <a:pos x="0" y="1392"/>
              </a:cxn>
              <a:cxn ang="0">
                <a:pos x="192" y="816"/>
              </a:cxn>
              <a:cxn ang="0">
                <a:pos x="432" y="336"/>
              </a:cxn>
              <a:cxn ang="0">
                <a:pos x="720" y="48"/>
              </a:cxn>
              <a:cxn ang="0">
                <a:pos x="864" y="0"/>
              </a:cxn>
              <a:cxn ang="0">
                <a:pos x="960" y="0"/>
              </a:cxn>
              <a:cxn ang="0">
                <a:pos x="1104" y="48"/>
              </a:cxn>
              <a:cxn ang="0">
                <a:pos x="1248" y="192"/>
              </a:cxn>
              <a:cxn ang="0">
                <a:pos x="1392" y="432"/>
              </a:cxn>
              <a:cxn ang="0">
                <a:pos x="1536" y="576"/>
              </a:cxn>
              <a:cxn ang="0">
                <a:pos x="1680" y="624"/>
              </a:cxn>
              <a:cxn ang="0">
                <a:pos x="1824" y="624"/>
              </a:cxn>
              <a:cxn ang="0">
                <a:pos x="1968" y="528"/>
              </a:cxn>
              <a:cxn ang="0">
                <a:pos x="2064" y="480"/>
              </a:cxn>
              <a:cxn ang="0">
                <a:pos x="2208" y="480"/>
              </a:cxn>
              <a:cxn ang="0">
                <a:pos x="2352" y="480"/>
              </a:cxn>
              <a:cxn ang="0">
                <a:pos x="2448" y="528"/>
              </a:cxn>
              <a:cxn ang="0">
                <a:pos x="2592" y="624"/>
              </a:cxn>
              <a:cxn ang="0">
                <a:pos x="2736" y="768"/>
              </a:cxn>
              <a:cxn ang="0">
                <a:pos x="2832" y="912"/>
              </a:cxn>
              <a:cxn ang="0">
                <a:pos x="2928" y="1104"/>
              </a:cxn>
              <a:cxn ang="0">
                <a:pos x="3024" y="1200"/>
              </a:cxn>
              <a:cxn ang="0">
                <a:pos x="3120" y="1248"/>
              </a:cxn>
              <a:cxn ang="0">
                <a:pos x="3120" y="1920"/>
              </a:cxn>
              <a:cxn ang="0">
                <a:pos x="0" y="1920"/>
              </a:cxn>
              <a:cxn ang="0">
                <a:pos x="0" y="1392"/>
              </a:cxn>
            </a:cxnLst>
            <a:rect l="0" t="0" r="r" b="b"/>
            <a:pathLst>
              <a:path w="3121" h="1921">
                <a:moveTo>
                  <a:pt x="0" y="1392"/>
                </a:moveTo>
                <a:lnTo>
                  <a:pt x="192" y="816"/>
                </a:lnTo>
                <a:lnTo>
                  <a:pt x="432" y="336"/>
                </a:lnTo>
                <a:lnTo>
                  <a:pt x="720" y="48"/>
                </a:lnTo>
                <a:lnTo>
                  <a:pt x="864" y="0"/>
                </a:lnTo>
                <a:lnTo>
                  <a:pt x="960" y="0"/>
                </a:lnTo>
                <a:lnTo>
                  <a:pt x="1104" y="48"/>
                </a:lnTo>
                <a:lnTo>
                  <a:pt x="1248" y="192"/>
                </a:lnTo>
                <a:lnTo>
                  <a:pt x="1392" y="432"/>
                </a:lnTo>
                <a:lnTo>
                  <a:pt x="1536" y="576"/>
                </a:lnTo>
                <a:lnTo>
                  <a:pt x="1680" y="624"/>
                </a:lnTo>
                <a:lnTo>
                  <a:pt x="1824" y="624"/>
                </a:lnTo>
                <a:lnTo>
                  <a:pt x="1968" y="528"/>
                </a:lnTo>
                <a:lnTo>
                  <a:pt x="2064" y="480"/>
                </a:lnTo>
                <a:lnTo>
                  <a:pt x="2208" y="480"/>
                </a:lnTo>
                <a:lnTo>
                  <a:pt x="2352" y="480"/>
                </a:lnTo>
                <a:lnTo>
                  <a:pt x="2448" y="528"/>
                </a:lnTo>
                <a:lnTo>
                  <a:pt x="2592" y="624"/>
                </a:lnTo>
                <a:lnTo>
                  <a:pt x="2736" y="768"/>
                </a:lnTo>
                <a:lnTo>
                  <a:pt x="2832" y="912"/>
                </a:lnTo>
                <a:lnTo>
                  <a:pt x="2928" y="1104"/>
                </a:lnTo>
                <a:lnTo>
                  <a:pt x="3024" y="1200"/>
                </a:lnTo>
                <a:lnTo>
                  <a:pt x="3120" y="1248"/>
                </a:lnTo>
                <a:lnTo>
                  <a:pt x="3120" y="1920"/>
                </a:lnTo>
                <a:lnTo>
                  <a:pt x="0" y="1920"/>
                </a:lnTo>
                <a:lnTo>
                  <a:pt x="0" y="1392"/>
                </a:lnTo>
              </a:path>
            </a:pathLst>
          </a:custGeom>
          <a:pattFill prst="pct25">
            <a:fgClr>
              <a:srgbClr val="FFC5CF"/>
            </a:fgClr>
            <a:bgClr>
              <a:schemeClr val="bg1"/>
            </a:bgClr>
          </a:pattFill>
          <a:ln w="12700" cap="rnd" cmpd="sng">
            <a:solidFill>
              <a:schemeClr val="tx1"/>
            </a:solidFill>
            <a:prstDash val="solid"/>
            <a:round/>
            <a:headEnd type="none" w="med" len="med"/>
            <a:tailEnd type="none" w="med" len="med"/>
          </a:ln>
          <a:effectLst/>
        </p:spPr>
        <p:txBody>
          <a:bodyPr/>
          <a:lstStyle/>
          <a:p>
            <a:endParaRPr lang="en-US"/>
          </a:p>
        </p:txBody>
      </p:sp>
      <p:sp>
        <p:nvSpPr>
          <p:cNvPr id="29701" name="Rectangle 5"/>
          <p:cNvSpPr>
            <a:spLocks noChangeArrowheads="1"/>
          </p:cNvSpPr>
          <p:nvPr/>
        </p:nvSpPr>
        <p:spPr bwMode="auto">
          <a:xfrm>
            <a:off x="1993900" y="1993900"/>
            <a:ext cx="4927600" cy="3479800"/>
          </a:xfrm>
          <a:prstGeom prst="rect">
            <a:avLst/>
          </a:prstGeom>
          <a:noFill/>
          <a:ln w="25400">
            <a:solidFill>
              <a:schemeClr val="tx1"/>
            </a:solidFill>
            <a:miter lim="800000"/>
            <a:headEnd/>
            <a:tailEnd/>
          </a:ln>
          <a:effectLst/>
        </p:spPr>
        <p:txBody>
          <a:bodyPr wrap="none" anchor="ctr"/>
          <a:lstStyle/>
          <a:p>
            <a:endParaRPr lang="en-US"/>
          </a:p>
        </p:txBody>
      </p:sp>
      <p:sp>
        <p:nvSpPr>
          <p:cNvPr id="29702" name="Line 6"/>
          <p:cNvSpPr>
            <a:spLocks noChangeShapeType="1"/>
          </p:cNvSpPr>
          <p:nvPr/>
        </p:nvSpPr>
        <p:spPr bwMode="auto">
          <a:xfrm flipV="1">
            <a:off x="3886200" y="2662238"/>
            <a:ext cx="0" cy="2830512"/>
          </a:xfrm>
          <a:prstGeom prst="line">
            <a:avLst/>
          </a:prstGeom>
          <a:noFill/>
          <a:ln w="12700">
            <a:solidFill>
              <a:schemeClr val="tx1"/>
            </a:solidFill>
            <a:round/>
            <a:headEnd/>
            <a:tailEnd type="triangle" w="med" len="med"/>
          </a:ln>
          <a:effectLst/>
        </p:spPr>
        <p:txBody>
          <a:bodyPr/>
          <a:lstStyle/>
          <a:p>
            <a:endParaRPr lang="en-US"/>
          </a:p>
        </p:txBody>
      </p:sp>
      <p:sp>
        <p:nvSpPr>
          <p:cNvPr id="29703" name="Rectangle 7"/>
          <p:cNvSpPr>
            <a:spLocks noChangeArrowheads="1"/>
          </p:cNvSpPr>
          <p:nvPr/>
        </p:nvSpPr>
        <p:spPr bwMode="auto">
          <a:xfrm>
            <a:off x="6081713" y="2987675"/>
            <a:ext cx="733425" cy="515938"/>
          </a:xfrm>
          <a:prstGeom prst="rect">
            <a:avLst/>
          </a:prstGeom>
          <a:noFill/>
          <a:ln w="12700">
            <a:noFill/>
            <a:miter lim="800000"/>
            <a:headEnd/>
            <a:tailEnd/>
          </a:ln>
          <a:effectLst/>
        </p:spPr>
        <p:txBody>
          <a:bodyPr wrap="none" lIns="90488" tIns="44450" rIns="90488" bIns="44450">
            <a:spAutoFit/>
          </a:bodyPr>
          <a:lstStyle/>
          <a:p>
            <a:r>
              <a:rPr lang="cs-CZ" sz="2800" b="1">
                <a:latin typeface="Arial" pitchFamily="34" charset="0"/>
              </a:rPr>
              <a:t>f(x)</a:t>
            </a:r>
            <a:endParaRPr lang="cs-CZ" sz="2800" b="1">
              <a:latin typeface="Arial CE" charset="-18"/>
            </a:endParaRPr>
          </a:p>
        </p:txBody>
      </p:sp>
      <p:sp>
        <p:nvSpPr>
          <p:cNvPr id="29704" name="Rectangle 8"/>
          <p:cNvSpPr>
            <a:spLocks noChangeArrowheads="1"/>
          </p:cNvSpPr>
          <p:nvPr/>
        </p:nvSpPr>
        <p:spPr bwMode="auto">
          <a:xfrm>
            <a:off x="1890713" y="5578475"/>
            <a:ext cx="379412" cy="515938"/>
          </a:xfrm>
          <a:prstGeom prst="rect">
            <a:avLst/>
          </a:prstGeom>
          <a:noFill/>
          <a:ln w="12700">
            <a:noFill/>
            <a:miter lim="800000"/>
            <a:headEnd/>
            <a:tailEnd/>
          </a:ln>
          <a:effectLst/>
        </p:spPr>
        <p:txBody>
          <a:bodyPr wrap="none" lIns="90488" tIns="44450" rIns="90488" bIns="44450">
            <a:spAutoFit/>
          </a:bodyPr>
          <a:lstStyle/>
          <a:p>
            <a:r>
              <a:rPr lang="cs-CZ" sz="2800" b="1">
                <a:latin typeface="Arial" pitchFamily="34" charset="0"/>
              </a:rPr>
              <a:t>0</a:t>
            </a:r>
            <a:endParaRPr lang="cs-CZ" sz="2800" b="1">
              <a:latin typeface="Arial CE" charset="-18"/>
            </a:endParaRPr>
          </a:p>
        </p:txBody>
      </p:sp>
      <p:sp>
        <p:nvSpPr>
          <p:cNvPr id="29705" name="Rectangle 9"/>
          <p:cNvSpPr>
            <a:spLocks noChangeArrowheads="1"/>
          </p:cNvSpPr>
          <p:nvPr/>
        </p:nvSpPr>
        <p:spPr bwMode="auto">
          <a:xfrm>
            <a:off x="6615113" y="5578475"/>
            <a:ext cx="379412" cy="515938"/>
          </a:xfrm>
          <a:prstGeom prst="rect">
            <a:avLst/>
          </a:prstGeom>
          <a:noFill/>
          <a:ln w="12700">
            <a:noFill/>
            <a:miter lim="800000"/>
            <a:headEnd/>
            <a:tailEnd/>
          </a:ln>
          <a:effectLst/>
        </p:spPr>
        <p:txBody>
          <a:bodyPr wrap="none" lIns="90488" tIns="44450" rIns="90488" bIns="44450">
            <a:spAutoFit/>
          </a:bodyPr>
          <a:lstStyle/>
          <a:p>
            <a:r>
              <a:rPr lang="cs-CZ" sz="2800" b="1">
                <a:latin typeface="Arial" pitchFamily="34" charset="0"/>
              </a:rPr>
              <a:t>1</a:t>
            </a:r>
            <a:endParaRPr lang="cs-CZ" sz="2800" b="1">
              <a:latin typeface="Arial CE" charset="-18"/>
            </a:endParaRPr>
          </a:p>
        </p:txBody>
      </p:sp>
      <p:sp>
        <p:nvSpPr>
          <p:cNvPr id="29706" name="Freeform 10"/>
          <p:cNvSpPr>
            <a:spLocks/>
          </p:cNvSpPr>
          <p:nvPr/>
        </p:nvSpPr>
        <p:spPr bwMode="auto">
          <a:xfrm>
            <a:off x="1981200" y="4038600"/>
            <a:ext cx="4954588" cy="915988"/>
          </a:xfrm>
          <a:custGeom>
            <a:avLst/>
            <a:gdLst/>
            <a:ahLst/>
            <a:cxnLst>
              <a:cxn ang="0">
                <a:pos x="0" y="576"/>
              </a:cxn>
              <a:cxn ang="0">
                <a:pos x="336" y="288"/>
              </a:cxn>
              <a:cxn ang="0">
                <a:pos x="624" y="96"/>
              </a:cxn>
              <a:cxn ang="0">
                <a:pos x="864" y="0"/>
              </a:cxn>
              <a:cxn ang="0">
                <a:pos x="1104" y="0"/>
              </a:cxn>
              <a:cxn ang="0">
                <a:pos x="1392" y="48"/>
              </a:cxn>
              <a:cxn ang="0">
                <a:pos x="1677" y="86"/>
              </a:cxn>
              <a:cxn ang="0">
                <a:pos x="1872" y="96"/>
              </a:cxn>
              <a:cxn ang="0">
                <a:pos x="2109" y="102"/>
              </a:cxn>
              <a:cxn ang="0">
                <a:pos x="2307" y="115"/>
              </a:cxn>
              <a:cxn ang="0">
                <a:pos x="2496" y="144"/>
              </a:cxn>
              <a:cxn ang="0">
                <a:pos x="2832" y="240"/>
              </a:cxn>
              <a:cxn ang="0">
                <a:pos x="3072" y="288"/>
              </a:cxn>
              <a:cxn ang="0">
                <a:pos x="3120" y="288"/>
              </a:cxn>
            </a:cxnLst>
            <a:rect l="0" t="0" r="r" b="b"/>
            <a:pathLst>
              <a:path w="3121" h="577">
                <a:moveTo>
                  <a:pt x="0" y="576"/>
                </a:moveTo>
                <a:lnTo>
                  <a:pt x="336" y="288"/>
                </a:lnTo>
                <a:lnTo>
                  <a:pt x="624" y="96"/>
                </a:lnTo>
                <a:lnTo>
                  <a:pt x="864" y="0"/>
                </a:lnTo>
                <a:lnTo>
                  <a:pt x="1104" y="0"/>
                </a:lnTo>
                <a:lnTo>
                  <a:pt x="1392" y="48"/>
                </a:lnTo>
                <a:lnTo>
                  <a:pt x="1677" y="86"/>
                </a:lnTo>
                <a:lnTo>
                  <a:pt x="1872" y="96"/>
                </a:lnTo>
                <a:lnTo>
                  <a:pt x="2109" y="102"/>
                </a:lnTo>
                <a:lnTo>
                  <a:pt x="2307" y="115"/>
                </a:lnTo>
                <a:lnTo>
                  <a:pt x="2496" y="144"/>
                </a:lnTo>
                <a:lnTo>
                  <a:pt x="2832" y="240"/>
                </a:lnTo>
                <a:lnTo>
                  <a:pt x="3072" y="288"/>
                </a:lnTo>
                <a:lnTo>
                  <a:pt x="3120" y="288"/>
                </a:lnTo>
              </a:path>
            </a:pathLst>
          </a:custGeom>
          <a:noFill/>
          <a:ln w="25400" cap="rnd" cmpd="sng">
            <a:solidFill>
              <a:schemeClr val="tx1"/>
            </a:solidFill>
            <a:prstDash val="solid"/>
            <a:round/>
            <a:headEnd type="none" w="med" len="med"/>
            <a:tailEnd type="none" w="med" len="med"/>
          </a:ln>
          <a:effectLst/>
        </p:spPr>
        <p:txBody>
          <a:bodyPr/>
          <a:lstStyle/>
          <a:p>
            <a:endParaRPr lang="en-US"/>
          </a:p>
        </p:txBody>
      </p:sp>
      <p:sp>
        <p:nvSpPr>
          <p:cNvPr id="29707" name="Rectangle 11"/>
          <p:cNvSpPr>
            <a:spLocks noChangeArrowheads="1"/>
          </p:cNvSpPr>
          <p:nvPr/>
        </p:nvSpPr>
        <p:spPr bwMode="auto">
          <a:xfrm>
            <a:off x="6157913" y="4511675"/>
            <a:ext cx="833437" cy="515938"/>
          </a:xfrm>
          <a:prstGeom prst="rect">
            <a:avLst/>
          </a:prstGeom>
          <a:noFill/>
          <a:ln w="12700">
            <a:noFill/>
            <a:miter lim="800000"/>
            <a:headEnd/>
            <a:tailEnd/>
          </a:ln>
          <a:effectLst/>
        </p:spPr>
        <p:txBody>
          <a:bodyPr wrap="none" lIns="90488" tIns="44450" rIns="90488" bIns="44450">
            <a:spAutoFit/>
          </a:bodyPr>
          <a:lstStyle/>
          <a:p>
            <a:r>
              <a:rPr lang="cs-CZ" sz="2800" b="1">
                <a:latin typeface="Arial" pitchFamily="34" charset="0"/>
              </a:rPr>
              <a:t>p(x)</a:t>
            </a:r>
            <a:endParaRPr lang="cs-CZ" sz="2800" b="1">
              <a:latin typeface="Arial CE" charset="-18"/>
            </a:endParaRPr>
          </a:p>
        </p:txBody>
      </p:sp>
      <p:sp>
        <p:nvSpPr>
          <p:cNvPr id="29708" name="Rectangle 12"/>
          <p:cNvSpPr>
            <a:spLocks noChangeArrowheads="1"/>
          </p:cNvSpPr>
          <p:nvPr/>
        </p:nvSpPr>
        <p:spPr bwMode="auto">
          <a:xfrm>
            <a:off x="4938713" y="5578475"/>
            <a:ext cx="623570" cy="520655"/>
          </a:xfrm>
          <a:prstGeom prst="rect">
            <a:avLst/>
          </a:prstGeom>
          <a:noFill/>
          <a:ln w="12700">
            <a:noFill/>
            <a:miter lim="800000"/>
            <a:headEnd/>
            <a:tailEnd/>
          </a:ln>
          <a:effectLst/>
        </p:spPr>
        <p:txBody>
          <a:bodyPr wrap="none" lIns="90488" tIns="44450" rIns="90488" bIns="44450">
            <a:spAutoFit/>
          </a:bodyPr>
          <a:lstStyle/>
          <a:p>
            <a:r>
              <a:rPr lang="en-US" sz="2800" b="1" dirty="0" smtClean="0">
                <a:latin typeface="+mj-lt"/>
              </a:rPr>
              <a:t>X</a:t>
            </a:r>
            <a:r>
              <a:rPr lang="cs-CZ" sz="2800" b="1" baseline="-25000" dirty="0" smtClean="0">
                <a:latin typeface="+mj-lt"/>
              </a:rPr>
              <a:t>2</a:t>
            </a:r>
            <a:endParaRPr lang="cs-CZ" sz="2800" b="1" baseline="-25000" dirty="0">
              <a:latin typeface="+mj-lt"/>
            </a:endParaRPr>
          </a:p>
        </p:txBody>
      </p:sp>
      <p:sp>
        <p:nvSpPr>
          <p:cNvPr id="29709" name="Line 13"/>
          <p:cNvSpPr>
            <a:spLocks noChangeShapeType="1"/>
          </p:cNvSpPr>
          <p:nvPr/>
        </p:nvSpPr>
        <p:spPr bwMode="auto">
          <a:xfrm flipV="1">
            <a:off x="5181600" y="3249613"/>
            <a:ext cx="0" cy="2241550"/>
          </a:xfrm>
          <a:prstGeom prst="line">
            <a:avLst/>
          </a:prstGeom>
          <a:noFill/>
          <a:ln w="12700">
            <a:solidFill>
              <a:schemeClr val="tx1"/>
            </a:solidFill>
            <a:round/>
            <a:headEnd/>
            <a:tailEnd type="triangle" w="med" len="med"/>
          </a:ln>
          <a:effectLst/>
        </p:spPr>
        <p:txBody>
          <a:bodyPr/>
          <a:lstStyle/>
          <a:p>
            <a:endParaRPr lang="en-US"/>
          </a:p>
        </p:txBody>
      </p:sp>
      <p:sp>
        <p:nvSpPr>
          <p:cNvPr id="29710" name="Rectangle 14"/>
          <p:cNvSpPr>
            <a:spLocks noChangeArrowheads="1"/>
          </p:cNvSpPr>
          <p:nvPr/>
        </p:nvSpPr>
        <p:spPr bwMode="auto">
          <a:xfrm>
            <a:off x="3338513" y="5578475"/>
            <a:ext cx="621966" cy="520655"/>
          </a:xfrm>
          <a:prstGeom prst="rect">
            <a:avLst/>
          </a:prstGeom>
          <a:noFill/>
          <a:ln w="12700">
            <a:noFill/>
            <a:miter lim="800000"/>
            <a:headEnd/>
            <a:tailEnd/>
          </a:ln>
          <a:effectLst/>
        </p:spPr>
        <p:txBody>
          <a:bodyPr wrap="none" lIns="90488" tIns="44450" rIns="90488" bIns="44450">
            <a:spAutoFit/>
          </a:bodyPr>
          <a:lstStyle/>
          <a:p>
            <a:r>
              <a:rPr lang="en-US" sz="2800" b="1" dirty="0" smtClean="0">
                <a:latin typeface="+mj-lt"/>
              </a:rPr>
              <a:t>X</a:t>
            </a:r>
            <a:r>
              <a:rPr lang="cs-CZ" sz="2800" b="1" baseline="-25000" dirty="0" smtClean="0">
                <a:latin typeface="+mj-lt"/>
              </a:rPr>
              <a:t>3</a:t>
            </a:r>
            <a:endParaRPr lang="cs-CZ" sz="2800" b="1" baseline="-25000" dirty="0">
              <a:latin typeface="+mj-lt"/>
            </a:endParaRPr>
          </a:p>
        </p:txBody>
      </p:sp>
      <p:sp>
        <p:nvSpPr>
          <p:cNvPr id="29711" name="Line 15"/>
          <p:cNvSpPr>
            <a:spLocks noChangeShapeType="1"/>
          </p:cNvSpPr>
          <p:nvPr/>
        </p:nvSpPr>
        <p:spPr bwMode="auto">
          <a:xfrm flipV="1">
            <a:off x="3505200" y="2433638"/>
            <a:ext cx="0" cy="3059112"/>
          </a:xfrm>
          <a:prstGeom prst="line">
            <a:avLst/>
          </a:prstGeom>
          <a:noFill/>
          <a:ln w="12700">
            <a:solidFill>
              <a:schemeClr val="tx1"/>
            </a:solidFill>
            <a:round/>
            <a:headEnd/>
            <a:tailEnd type="triangle" w="med" len="med"/>
          </a:ln>
          <a:effectLst/>
        </p:spPr>
        <p:txBody>
          <a:bodyPr/>
          <a:lstStyle/>
          <a:p>
            <a:endParaRPr lang="en-US"/>
          </a:p>
        </p:txBody>
      </p:sp>
      <p:sp>
        <p:nvSpPr>
          <p:cNvPr id="29712" name="Rectangle 16"/>
          <p:cNvSpPr>
            <a:spLocks noChangeArrowheads="1"/>
          </p:cNvSpPr>
          <p:nvPr/>
        </p:nvSpPr>
        <p:spPr bwMode="auto">
          <a:xfrm>
            <a:off x="4405313" y="5578475"/>
            <a:ext cx="628378" cy="520655"/>
          </a:xfrm>
          <a:prstGeom prst="rect">
            <a:avLst/>
          </a:prstGeom>
          <a:noFill/>
          <a:ln w="12700">
            <a:noFill/>
            <a:miter lim="800000"/>
            <a:headEnd/>
            <a:tailEnd/>
          </a:ln>
          <a:effectLst/>
        </p:spPr>
        <p:txBody>
          <a:bodyPr wrap="none" lIns="90488" tIns="44450" rIns="90488" bIns="44450">
            <a:spAutoFit/>
          </a:bodyPr>
          <a:lstStyle/>
          <a:p>
            <a:r>
              <a:rPr lang="en-US" sz="2800" b="1" dirty="0" smtClean="0">
                <a:latin typeface="+mj-lt"/>
              </a:rPr>
              <a:t>X</a:t>
            </a:r>
            <a:r>
              <a:rPr lang="cs-CZ" sz="2800" b="1" baseline="-25000" dirty="0" smtClean="0">
                <a:latin typeface="+mj-lt"/>
              </a:rPr>
              <a:t>4</a:t>
            </a:r>
            <a:endParaRPr lang="cs-CZ" sz="2800" b="1" baseline="-25000" dirty="0">
              <a:latin typeface="+mj-lt"/>
            </a:endParaRPr>
          </a:p>
        </p:txBody>
      </p:sp>
      <p:sp>
        <p:nvSpPr>
          <p:cNvPr id="29713" name="Line 17"/>
          <p:cNvSpPr>
            <a:spLocks noChangeShapeType="1"/>
          </p:cNvSpPr>
          <p:nvPr/>
        </p:nvSpPr>
        <p:spPr bwMode="auto">
          <a:xfrm flipV="1">
            <a:off x="4572000" y="3424238"/>
            <a:ext cx="0" cy="2068512"/>
          </a:xfrm>
          <a:prstGeom prst="line">
            <a:avLst/>
          </a:prstGeom>
          <a:noFill/>
          <a:ln w="12700">
            <a:solidFill>
              <a:schemeClr val="tx1"/>
            </a:solidFill>
            <a:round/>
            <a:headEnd/>
            <a:tailEnd type="triangle" w="med" len="med"/>
          </a:ln>
          <a:effectLst/>
        </p:spPr>
        <p:txBody>
          <a:bodyPr/>
          <a:lstStyle/>
          <a:p>
            <a:endParaRPr lang="en-US"/>
          </a:p>
        </p:txBody>
      </p:sp>
      <p:sp>
        <p:nvSpPr>
          <p:cNvPr id="29714" name="Rectangle 18"/>
          <p:cNvSpPr>
            <a:spLocks noChangeArrowheads="1"/>
          </p:cNvSpPr>
          <p:nvPr/>
        </p:nvSpPr>
        <p:spPr bwMode="auto">
          <a:xfrm>
            <a:off x="2728913" y="5578475"/>
            <a:ext cx="615554" cy="520655"/>
          </a:xfrm>
          <a:prstGeom prst="rect">
            <a:avLst/>
          </a:prstGeom>
          <a:noFill/>
          <a:ln w="12700">
            <a:noFill/>
            <a:miter lim="800000"/>
            <a:headEnd/>
            <a:tailEnd/>
          </a:ln>
          <a:effectLst/>
        </p:spPr>
        <p:txBody>
          <a:bodyPr wrap="none" lIns="90488" tIns="44450" rIns="90488" bIns="44450">
            <a:spAutoFit/>
          </a:bodyPr>
          <a:lstStyle/>
          <a:p>
            <a:r>
              <a:rPr lang="en-US" sz="2800" b="1" dirty="0" smtClean="0">
                <a:latin typeface="+mj-lt"/>
              </a:rPr>
              <a:t>X</a:t>
            </a:r>
            <a:r>
              <a:rPr lang="cs-CZ" sz="2800" b="1" baseline="-25000" dirty="0" smtClean="0">
                <a:latin typeface="+mj-lt"/>
              </a:rPr>
              <a:t>5</a:t>
            </a:r>
            <a:endParaRPr lang="cs-CZ" sz="2800" b="1" baseline="-25000" dirty="0">
              <a:latin typeface="+mj-lt"/>
            </a:endParaRPr>
          </a:p>
        </p:txBody>
      </p:sp>
      <p:sp>
        <p:nvSpPr>
          <p:cNvPr id="29715" name="Line 19"/>
          <p:cNvSpPr>
            <a:spLocks noChangeShapeType="1"/>
          </p:cNvSpPr>
          <p:nvPr/>
        </p:nvSpPr>
        <p:spPr bwMode="auto">
          <a:xfrm flipV="1">
            <a:off x="2895600" y="2738438"/>
            <a:ext cx="0" cy="2754312"/>
          </a:xfrm>
          <a:prstGeom prst="line">
            <a:avLst/>
          </a:prstGeom>
          <a:noFill/>
          <a:ln w="12700">
            <a:solidFill>
              <a:schemeClr val="tx1"/>
            </a:solidFill>
            <a:round/>
            <a:headEnd/>
            <a:tailEnd type="triangle" w="med" len="med"/>
          </a:ln>
          <a:effectLst/>
        </p:spPr>
        <p:txBody>
          <a:bodyPr/>
          <a:lstStyle/>
          <a:p>
            <a:endParaRPr lang="en-US"/>
          </a:p>
        </p:txBody>
      </p:sp>
      <p:sp>
        <p:nvSpPr>
          <p:cNvPr id="29716" name="Rectangle 20"/>
          <p:cNvSpPr>
            <a:spLocks noChangeArrowheads="1"/>
          </p:cNvSpPr>
          <p:nvPr/>
        </p:nvSpPr>
        <p:spPr bwMode="auto">
          <a:xfrm>
            <a:off x="5776913" y="5578475"/>
            <a:ext cx="628378" cy="520655"/>
          </a:xfrm>
          <a:prstGeom prst="rect">
            <a:avLst/>
          </a:prstGeom>
          <a:noFill/>
          <a:ln w="12700">
            <a:noFill/>
            <a:miter lim="800000"/>
            <a:headEnd/>
            <a:tailEnd/>
          </a:ln>
          <a:effectLst/>
        </p:spPr>
        <p:txBody>
          <a:bodyPr wrap="none" lIns="90488" tIns="44450" rIns="90488" bIns="44450">
            <a:spAutoFit/>
          </a:bodyPr>
          <a:lstStyle/>
          <a:p>
            <a:r>
              <a:rPr lang="en-US" sz="2800" b="1" dirty="0" smtClean="0">
                <a:latin typeface="+mj-lt"/>
              </a:rPr>
              <a:t>X</a:t>
            </a:r>
            <a:r>
              <a:rPr lang="cs-CZ" sz="2800" b="1" baseline="-25000" dirty="0" smtClean="0">
                <a:latin typeface="+mj-lt"/>
              </a:rPr>
              <a:t>6</a:t>
            </a:r>
            <a:endParaRPr lang="cs-CZ" sz="2800" b="1" baseline="-25000" dirty="0">
              <a:latin typeface="+mj-lt"/>
            </a:endParaRPr>
          </a:p>
        </p:txBody>
      </p:sp>
      <p:sp>
        <p:nvSpPr>
          <p:cNvPr id="29717" name="Line 21"/>
          <p:cNvSpPr>
            <a:spLocks noChangeShapeType="1"/>
          </p:cNvSpPr>
          <p:nvPr/>
        </p:nvSpPr>
        <p:spPr bwMode="auto">
          <a:xfrm flipV="1">
            <a:off x="5943600" y="3348038"/>
            <a:ext cx="0" cy="2144712"/>
          </a:xfrm>
          <a:prstGeom prst="line">
            <a:avLst/>
          </a:prstGeom>
          <a:noFill/>
          <a:ln w="12700">
            <a:solidFill>
              <a:schemeClr val="tx1"/>
            </a:solidFill>
            <a:round/>
            <a:headEnd/>
            <a:tailEnd type="triangle" w="med" len="med"/>
          </a:ln>
          <a:effectLst/>
        </p:spPr>
        <p:txBody>
          <a:bodyPr/>
          <a:lstStyle/>
          <a:p>
            <a:endParaRPr lang="en-US"/>
          </a:p>
        </p:txBody>
      </p:sp>
      <p:sp>
        <p:nvSpPr>
          <p:cNvPr id="2" name="Footer Placeholder 1"/>
          <p:cNvSpPr>
            <a:spLocks noGrp="1"/>
          </p:cNvSpPr>
          <p:nvPr>
            <p:ph type="ftr" sz="quarter" idx="11"/>
          </p:nvPr>
        </p:nvSpPr>
        <p:spPr/>
        <p:txBody>
          <a:bodyPr/>
          <a:lstStyle/>
          <a:p>
            <a:pPr>
              <a:defRPr/>
            </a:pPr>
            <a:r>
              <a:rPr lang="en-US" altLang="en-US" smtClean="0"/>
              <a:t>CG III (NPGR010) - J. Křivánek 2015</a:t>
            </a:r>
            <a:endParaRPr lang="en-US" altLang="en-US"/>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24</a:t>
            </a:fld>
            <a:endParaRPr lang="en-US" altLang="en-US"/>
          </a:p>
        </p:txBody>
      </p:sp>
    </p:spTree>
    <p:extLst>
      <p:ext uri="{BB962C8B-B14F-4D97-AF65-F5344CB8AC3E}">
        <p14:creationId xmlns:p14="http://schemas.microsoft.com/office/powerpoint/2010/main" val="70123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sampling</a:t>
            </a:r>
            <a:endParaRPr lang="en-US" dirty="0"/>
          </a:p>
        </p:txBody>
      </p:sp>
      <p:sp>
        <p:nvSpPr>
          <p:cNvPr id="3" name="Content Placeholder 2"/>
          <p:cNvSpPr>
            <a:spLocks noGrp="1"/>
          </p:cNvSpPr>
          <p:nvPr>
            <p:ph idx="1"/>
          </p:nvPr>
        </p:nvSpPr>
        <p:spPr/>
        <p:txBody>
          <a:bodyPr/>
          <a:lstStyle/>
          <a:p>
            <a:pPr>
              <a:lnSpc>
                <a:spcPct val="95000"/>
              </a:lnSpc>
              <a:spcBef>
                <a:spcPct val="75000"/>
              </a:spcBef>
              <a:buClr>
                <a:schemeClr val="accent1"/>
              </a:buClr>
              <a:buSzPct val="90000"/>
            </a:pPr>
            <a:r>
              <a:rPr lang="en-US" dirty="0" smtClean="0"/>
              <a:t>Parts of the integration domain with high value of the integrand </a:t>
            </a:r>
            <a:r>
              <a:rPr lang="en-US" i="1" dirty="0" smtClean="0"/>
              <a:t>f</a:t>
            </a:r>
            <a:r>
              <a:rPr lang="en-US" dirty="0" smtClean="0"/>
              <a:t> are more important</a:t>
            </a:r>
            <a:endParaRPr lang="en-US" dirty="0"/>
          </a:p>
          <a:p>
            <a:pPr lvl="1">
              <a:lnSpc>
                <a:spcPct val="95000"/>
              </a:lnSpc>
              <a:spcBef>
                <a:spcPct val="10000"/>
              </a:spcBef>
              <a:buSzPct val="75000"/>
            </a:pPr>
            <a:r>
              <a:rPr lang="en-US" dirty="0" smtClean="0"/>
              <a:t>Samples from these areas have higher impact on the result</a:t>
            </a:r>
            <a:endParaRPr lang="cs-CZ" dirty="0" smtClean="0"/>
          </a:p>
          <a:p>
            <a:pPr lvl="1">
              <a:lnSpc>
                <a:spcPct val="95000"/>
              </a:lnSpc>
              <a:spcBef>
                <a:spcPct val="10000"/>
              </a:spcBef>
              <a:buSzPct val="75000"/>
            </a:pPr>
            <a:endParaRPr lang="cs-CZ" dirty="0" smtClean="0"/>
          </a:p>
          <a:p>
            <a:pPr>
              <a:lnSpc>
                <a:spcPct val="95000"/>
              </a:lnSpc>
              <a:spcBef>
                <a:spcPct val="10000"/>
              </a:spcBef>
              <a:buSzPct val="75000"/>
            </a:pPr>
            <a:r>
              <a:rPr lang="en-US" b="1" dirty="0" smtClean="0"/>
              <a:t>Importance</a:t>
            </a:r>
            <a:r>
              <a:rPr lang="cs-CZ" b="1" dirty="0" smtClean="0"/>
              <a:t> </a:t>
            </a:r>
            <a:r>
              <a:rPr lang="en-US" b="1" dirty="0" smtClean="0"/>
              <a:t>sampling</a:t>
            </a:r>
            <a:r>
              <a:rPr lang="cs-CZ" dirty="0" smtClean="0"/>
              <a:t> </a:t>
            </a:r>
            <a:r>
              <a:rPr lang="en-US" dirty="0" smtClean="0"/>
              <a:t>places samples preferentially to these areas</a:t>
            </a:r>
            <a:endParaRPr lang="cs-CZ" dirty="0" smtClean="0"/>
          </a:p>
          <a:p>
            <a:pPr lvl="1">
              <a:lnSpc>
                <a:spcPct val="95000"/>
              </a:lnSpc>
              <a:spcBef>
                <a:spcPct val="10000"/>
              </a:spcBef>
              <a:buSzPct val="75000"/>
            </a:pPr>
            <a:endParaRPr lang="cs-CZ" dirty="0" smtClean="0"/>
          </a:p>
          <a:p>
            <a:pPr lvl="1">
              <a:lnSpc>
                <a:spcPct val="95000"/>
              </a:lnSpc>
              <a:spcBef>
                <a:spcPct val="10000"/>
              </a:spcBef>
              <a:buSzPct val="75000"/>
            </a:pPr>
            <a:r>
              <a:rPr lang="en-US" dirty="0" smtClean="0"/>
              <a:t>I.e. the </a:t>
            </a:r>
            <a:r>
              <a:rPr lang="cs-CZ" b="1" dirty="0" err="1" smtClean="0"/>
              <a:t>pdf</a:t>
            </a:r>
            <a:r>
              <a:rPr lang="cs-CZ" dirty="0" smtClean="0"/>
              <a:t> </a:t>
            </a:r>
            <a:r>
              <a:rPr lang="cs-CZ" i="1" dirty="0" smtClean="0"/>
              <a:t>p</a:t>
            </a:r>
            <a:r>
              <a:rPr lang="cs-CZ" dirty="0" smtClean="0"/>
              <a:t> </a:t>
            </a:r>
            <a:r>
              <a:rPr lang="en-US" dirty="0" smtClean="0"/>
              <a:t>is “similar” to the integrand </a:t>
            </a:r>
            <a:r>
              <a:rPr lang="en-US" i="1" dirty="0" smtClean="0"/>
              <a:t>f</a:t>
            </a:r>
            <a:endParaRPr lang="cs-CZ" i="1" dirty="0" smtClean="0"/>
          </a:p>
          <a:p>
            <a:pPr>
              <a:lnSpc>
                <a:spcPct val="95000"/>
              </a:lnSpc>
              <a:spcBef>
                <a:spcPct val="10000"/>
              </a:spcBef>
              <a:buSzPct val="75000"/>
            </a:pPr>
            <a:endParaRPr lang="cs-CZ" dirty="0" smtClean="0"/>
          </a:p>
          <a:p>
            <a:pPr>
              <a:lnSpc>
                <a:spcPct val="95000"/>
              </a:lnSpc>
              <a:spcBef>
                <a:spcPct val="10000"/>
              </a:spcBef>
              <a:buSzPct val="75000"/>
            </a:pPr>
            <a:r>
              <a:rPr lang="en-US" b="1" dirty="0" smtClean="0"/>
              <a:t>Decreases variance</a:t>
            </a:r>
            <a:r>
              <a:rPr lang="en-US" dirty="0" smtClean="0"/>
              <a:t> while keeping unbiasedness</a:t>
            </a:r>
            <a:endParaRPr lang="cs-CZ" dirty="0" smtClean="0"/>
          </a:p>
          <a:p>
            <a:pPr>
              <a:lnSpc>
                <a:spcPct val="95000"/>
              </a:lnSpc>
              <a:spcBef>
                <a:spcPct val="10000"/>
              </a:spcBef>
              <a:buSzPct val="75000"/>
            </a:pPr>
            <a:endParaRPr lang="cs-CZ" dirty="0" smtClean="0"/>
          </a:p>
          <a:p>
            <a:endParaRPr lang="cs-CZ" dirty="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25</a:t>
            </a:fld>
            <a:endParaRPr lang="en-US" altLang="en-US"/>
          </a:p>
        </p:txBody>
      </p:sp>
    </p:spTree>
    <p:extLst>
      <p:ext uri="{BB962C8B-B14F-4D97-AF65-F5344CB8AC3E}">
        <p14:creationId xmlns:p14="http://schemas.microsoft.com/office/powerpoint/2010/main" val="392951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noFill/>
        </p:spPr>
        <p:txBody>
          <a:bodyPr/>
          <a:lstStyle/>
          <a:p>
            <a:r>
              <a:rPr lang="en-US" dirty="0" smtClean="0"/>
              <a:t>Control variates</a:t>
            </a:r>
            <a:endParaRPr lang="cs-CZ" dirty="0" smtClean="0">
              <a:latin typeface="Arial CE" charset="-18"/>
            </a:endParaRPr>
          </a:p>
        </p:txBody>
      </p:sp>
      <p:sp>
        <p:nvSpPr>
          <p:cNvPr id="44035" name="Freeform 3"/>
          <p:cNvSpPr>
            <a:spLocks/>
          </p:cNvSpPr>
          <p:nvPr/>
        </p:nvSpPr>
        <p:spPr bwMode="auto">
          <a:xfrm>
            <a:off x="1371600" y="1981200"/>
            <a:ext cx="6097588" cy="2897188"/>
          </a:xfrm>
          <a:custGeom>
            <a:avLst/>
            <a:gdLst>
              <a:gd name="T0" fmla="*/ 192 w 3841"/>
              <a:gd name="T1" fmla="*/ 1680 h 1825"/>
              <a:gd name="T2" fmla="*/ 384 w 3841"/>
              <a:gd name="T3" fmla="*/ 1440 h 1825"/>
              <a:gd name="T4" fmla="*/ 480 w 3841"/>
              <a:gd name="T5" fmla="*/ 1248 h 1825"/>
              <a:gd name="T6" fmla="*/ 624 w 3841"/>
              <a:gd name="T7" fmla="*/ 720 h 1825"/>
              <a:gd name="T8" fmla="*/ 720 w 3841"/>
              <a:gd name="T9" fmla="*/ 336 h 1825"/>
              <a:gd name="T10" fmla="*/ 816 w 3841"/>
              <a:gd name="T11" fmla="*/ 144 h 1825"/>
              <a:gd name="T12" fmla="*/ 912 w 3841"/>
              <a:gd name="T13" fmla="*/ 0 h 1825"/>
              <a:gd name="T14" fmla="*/ 1008 w 3841"/>
              <a:gd name="T15" fmla="*/ 0 h 1825"/>
              <a:gd name="T16" fmla="*/ 1104 w 3841"/>
              <a:gd name="T17" fmla="*/ 144 h 1825"/>
              <a:gd name="T18" fmla="*/ 1296 w 3841"/>
              <a:gd name="T19" fmla="*/ 528 h 1825"/>
              <a:gd name="T20" fmla="*/ 1488 w 3841"/>
              <a:gd name="T21" fmla="*/ 960 h 1825"/>
              <a:gd name="T22" fmla="*/ 1632 w 3841"/>
              <a:gd name="T23" fmla="*/ 1248 h 1825"/>
              <a:gd name="T24" fmla="*/ 1824 w 3841"/>
              <a:gd name="T25" fmla="*/ 1392 h 1825"/>
              <a:gd name="T26" fmla="*/ 2016 w 3841"/>
              <a:gd name="T27" fmla="*/ 1440 h 1825"/>
              <a:gd name="T28" fmla="*/ 2208 w 3841"/>
              <a:gd name="T29" fmla="*/ 1440 h 1825"/>
              <a:gd name="T30" fmla="*/ 2352 w 3841"/>
              <a:gd name="T31" fmla="*/ 1392 h 1825"/>
              <a:gd name="T32" fmla="*/ 2448 w 3841"/>
              <a:gd name="T33" fmla="*/ 1200 h 1825"/>
              <a:gd name="T34" fmla="*/ 2544 w 3841"/>
              <a:gd name="T35" fmla="*/ 864 h 1825"/>
              <a:gd name="T36" fmla="*/ 2640 w 3841"/>
              <a:gd name="T37" fmla="*/ 672 h 1825"/>
              <a:gd name="T38" fmla="*/ 2736 w 3841"/>
              <a:gd name="T39" fmla="*/ 624 h 1825"/>
              <a:gd name="T40" fmla="*/ 2832 w 3841"/>
              <a:gd name="T41" fmla="*/ 672 h 1825"/>
              <a:gd name="T42" fmla="*/ 3024 w 3841"/>
              <a:gd name="T43" fmla="*/ 1056 h 1825"/>
              <a:gd name="T44" fmla="*/ 3216 w 3841"/>
              <a:gd name="T45" fmla="*/ 1440 h 1825"/>
              <a:gd name="T46" fmla="*/ 3408 w 3841"/>
              <a:gd name="T47" fmla="*/ 1632 h 1825"/>
              <a:gd name="T48" fmla="*/ 3600 w 3841"/>
              <a:gd name="T49" fmla="*/ 1728 h 1825"/>
              <a:gd name="T50" fmla="*/ 3840 w 3841"/>
              <a:gd name="T51" fmla="*/ 1776 h 1825"/>
              <a:gd name="T52" fmla="*/ 3840 w 3841"/>
              <a:gd name="T53" fmla="*/ 1824 h 1825"/>
              <a:gd name="T54" fmla="*/ 0 w 3841"/>
              <a:gd name="T55" fmla="*/ 1824 h 1825"/>
              <a:gd name="T56" fmla="*/ 192 w 3841"/>
              <a:gd name="T57" fmla="*/ 1680 h 18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41"/>
              <a:gd name="T88" fmla="*/ 0 h 1825"/>
              <a:gd name="T89" fmla="*/ 3841 w 3841"/>
              <a:gd name="T90" fmla="*/ 1825 h 18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41" h="1825">
                <a:moveTo>
                  <a:pt x="192" y="1680"/>
                </a:moveTo>
                <a:lnTo>
                  <a:pt x="384" y="1440"/>
                </a:lnTo>
                <a:lnTo>
                  <a:pt x="480" y="1248"/>
                </a:lnTo>
                <a:lnTo>
                  <a:pt x="624" y="720"/>
                </a:lnTo>
                <a:lnTo>
                  <a:pt x="720" y="336"/>
                </a:lnTo>
                <a:lnTo>
                  <a:pt x="816" y="144"/>
                </a:lnTo>
                <a:lnTo>
                  <a:pt x="912" y="0"/>
                </a:lnTo>
                <a:lnTo>
                  <a:pt x="1008" y="0"/>
                </a:lnTo>
                <a:lnTo>
                  <a:pt x="1104" y="144"/>
                </a:lnTo>
                <a:lnTo>
                  <a:pt x="1296" y="528"/>
                </a:lnTo>
                <a:lnTo>
                  <a:pt x="1488" y="960"/>
                </a:lnTo>
                <a:lnTo>
                  <a:pt x="1632" y="1248"/>
                </a:lnTo>
                <a:lnTo>
                  <a:pt x="1824" y="1392"/>
                </a:lnTo>
                <a:lnTo>
                  <a:pt x="2016" y="1440"/>
                </a:lnTo>
                <a:lnTo>
                  <a:pt x="2208" y="1440"/>
                </a:lnTo>
                <a:lnTo>
                  <a:pt x="2352" y="1392"/>
                </a:lnTo>
                <a:lnTo>
                  <a:pt x="2448" y="1200"/>
                </a:lnTo>
                <a:lnTo>
                  <a:pt x="2544" y="864"/>
                </a:lnTo>
                <a:lnTo>
                  <a:pt x="2640" y="672"/>
                </a:lnTo>
                <a:lnTo>
                  <a:pt x="2736" y="624"/>
                </a:lnTo>
                <a:lnTo>
                  <a:pt x="2832" y="672"/>
                </a:lnTo>
                <a:lnTo>
                  <a:pt x="3024" y="1056"/>
                </a:lnTo>
                <a:lnTo>
                  <a:pt x="3216" y="1440"/>
                </a:lnTo>
                <a:lnTo>
                  <a:pt x="3408" y="1632"/>
                </a:lnTo>
                <a:lnTo>
                  <a:pt x="3600" y="1728"/>
                </a:lnTo>
                <a:lnTo>
                  <a:pt x="3840" y="1776"/>
                </a:lnTo>
                <a:lnTo>
                  <a:pt x="3840" y="1824"/>
                </a:lnTo>
                <a:lnTo>
                  <a:pt x="0" y="1824"/>
                </a:lnTo>
                <a:lnTo>
                  <a:pt x="192" y="1680"/>
                </a:lnTo>
              </a:path>
            </a:pathLst>
          </a:custGeom>
          <a:pattFill prst="lgConfetti">
            <a:fgClr>
              <a:srgbClr val="FCFEB9"/>
            </a:fgClr>
            <a:bgClr>
              <a:schemeClr val="bg1"/>
            </a:bgClr>
          </a:pattFill>
          <a:ln w="12700" cap="rnd" cmpd="sng">
            <a:solidFill>
              <a:schemeClr val="tx1"/>
            </a:solidFill>
            <a:prstDash val="solid"/>
            <a:round/>
            <a:headEnd type="none" w="med" len="med"/>
            <a:tailEnd type="none" w="med" len="med"/>
          </a:ln>
        </p:spPr>
        <p:txBody>
          <a:bodyPr/>
          <a:lstStyle/>
          <a:p>
            <a:endParaRPr lang="en-US"/>
          </a:p>
        </p:txBody>
      </p:sp>
      <p:sp>
        <p:nvSpPr>
          <p:cNvPr id="44036" name="Rectangle 4"/>
          <p:cNvSpPr>
            <a:spLocks noChangeArrowheads="1"/>
          </p:cNvSpPr>
          <p:nvPr/>
        </p:nvSpPr>
        <p:spPr bwMode="auto">
          <a:xfrm>
            <a:off x="1384300" y="1765300"/>
            <a:ext cx="6070600" cy="3937000"/>
          </a:xfrm>
          <a:prstGeom prst="rect">
            <a:avLst/>
          </a:prstGeom>
          <a:noFill/>
          <a:ln w="25400">
            <a:solidFill>
              <a:schemeClr val="tx1"/>
            </a:solidFill>
            <a:miter lim="800000"/>
            <a:headEnd/>
            <a:tailEnd/>
          </a:ln>
        </p:spPr>
        <p:txBody>
          <a:bodyPr wrap="none" anchor="ctr"/>
          <a:lstStyle/>
          <a:p>
            <a:endParaRPr lang="en-US"/>
          </a:p>
        </p:txBody>
      </p:sp>
      <p:sp>
        <p:nvSpPr>
          <p:cNvPr id="44037" name="Rectangle 5"/>
          <p:cNvSpPr>
            <a:spLocks noChangeArrowheads="1"/>
          </p:cNvSpPr>
          <p:nvPr/>
        </p:nvSpPr>
        <p:spPr bwMode="auto">
          <a:xfrm>
            <a:off x="3262313" y="2073275"/>
            <a:ext cx="733425" cy="515938"/>
          </a:xfrm>
          <a:prstGeom prst="rect">
            <a:avLst/>
          </a:prstGeom>
          <a:noFill/>
          <a:ln w="12700">
            <a:noFill/>
            <a:miter lim="800000"/>
            <a:headEnd/>
            <a:tailEnd/>
          </a:ln>
        </p:spPr>
        <p:txBody>
          <a:bodyPr wrap="none" lIns="90488" tIns="44450" rIns="90488" bIns="44450">
            <a:spAutoFit/>
          </a:bodyPr>
          <a:lstStyle/>
          <a:p>
            <a:r>
              <a:rPr lang="cs-CZ" sz="2800" b="1">
                <a:latin typeface="Arial" pitchFamily="34" charset="0"/>
              </a:rPr>
              <a:t>f(x)</a:t>
            </a:r>
            <a:endParaRPr lang="cs-CZ" sz="2800" b="1">
              <a:latin typeface="Arial CE" charset="-18"/>
            </a:endParaRPr>
          </a:p>
        </p:txBody>
      </p:sp>
      <p:sp>
        <p:nvSpPr>
          <p:cNvPr id="44038" name="Rectangle 6"/>
          <p:cNvSpPr>
            <a:spLocks noChangeArrowheads="1"/>
          </p:cNvSpPr>
          <p:nvPr/>
        </p:nvSpPr>
        <p:spPr bwMode="auto">
          <a:xfrm>
            <a:off x="1220788" y="5792788"/>
            <a:ext cx="379412" cy="515937"/>
          </a:xfrm>
          <a:prstGeom prst="rect">
            <a:avLst/>
          </a:prstGeom>
          <a:noFill/>
          <a:ln w="12700">
            <a:noFill/>
            <a:miter lim="800000"/>
            <a:headEnd/>
            <a:tailEnd/>
          </a:ln>
        </p:spPr>
        <p:txBody>
          <a:bodyPr wrap="none" lIns="90488" tIns="44450" rIns="90488" bIns="44450">
            <a:spAutoFit/>
          </a:bodyPr>
          <a:lstStyle/>
          <a:p>
            <a:r>
              <a:rPr lang="cs-CZ" sz="2800" b="1">
                <a:latin typeface="Arial" pitchFamily="34" charset="0"/>
              </a:rPr>
              <a:t>0</a:t>
            </a:r>
            <a:endParaRPr lang="cs-CZ" sz="2800" b="1">
              <a:latin typeface="Arial CE" charset="-18"/>
            </a:endParaRPr>
          </a:p>
        </p:txBody>
      </p:sp>
      <p:sp>
        <p:nvSpPr>
          <p:cNvPr id="44039" name="Rectangle 7"/>
          <p:cNvSpPr>
            <a:spLocks noChangeArrowheads="1"/>
          </p:cNvSpPr>
          <p:nvPr/>
        </p:nvSpPr>
        <p:spPr bwMode="auto">
          <a:xfrm>
            <a:off x="7300913" y="5792788"/>
            <a:ext cx="379412" cy="515937"/>
          </a:xfrm>
          <a:prstGeom prst="rect">
            <a:avLst/>
          </a:prstGeom>
          <a:noFill/>
          <a:ln w="12700">
            <a:noFill/>
            <a:miter lim="800000"/>
            <a:headEnd/>
            <a:tailEnd/>
          </a:ln>
        </p:spPr>
        <p:txBody>
          <a:bodyPr wrap="none" lIns="90488" tIns="44450" rIns="90488" bIns="44450">
            <a:spAutoFit/>
          </a:bodyPr>
          <a:lstStyle/>
          <a:p>
            <a:r>
              <a:rPr lang="cs-CZ" sz="2800" b="1">
                <a:latin typeface="Arial" pitchFamily="34" charset="0"/>
              </a:rPr>
              <a:t>1</a:t>
            </a:r>
            <a:endParaRPr lang="cs-CZ" sz="2800" b="1">
              <a:latin typeface="Arial CE" charset="-18"/>
            </a:endParaRPr>
          </a:p>
        </p:txBody>
      </p:sp>
      <p:sp>
        <p:nvSpPr>
          <p:cNvPr id="44040" name="Line 8"/>
          <p:cNvSpPr>
            <a:spLocks noChangeShapeType="1"/>
          </p:cNvSpPr>
          <p:nvPr/>
        </p:nvSpPr>
        <p:spPr bwMode="auto">
          <a:xfrm>
            <a:off x="1385888" y="4876800"/>
            <a:ext cx="6069012" cy="0"/>
          </a:xfrm>
          <a:prstGeom prst="line">
            <a:avLst/>
          </a:prstGeom>
          <a:noFill/>
          <a:ln w="25400">
            <a:solidFill>
              <a:schemeClr val="tx1"/>
            </a:solidFill>
            <a:round/>
            <a:headEnd/>
            <a:tailEnd/>
          </a:ln>
        </p:spPr>
        <p:txBody>
          <a:bodyPr/>
          <a:lstStyle/>
          <a:p>
            <a:endParaRPr lang="en-US"/>
          </a:p>
        </p:txBody>
      </p:sp>
      <p:sp>
        <p:nvSpPr>
          <p:cNvPr id="44041" name="Rectangle 9"/>
          <p:cNvSpPr>
            <a:spLocks noChangeArrowheads="1"/>
          </p:cNvSpPr>
          <p:nvPr/>
        </p:nvSpPr>
        <p:spPr bwMode="auto">
          <a:xfrm>
            <a:off x="992188" y="4649788"/>
            <a:ext cx="379412" cy="515937"/>
          </a:xfrm>
          <a:prstGeom prst="rect">
            <a:avLst/>
          </a:prstGeom>
          <a:noFill/>
          <a:ln w="12700">
            <a:noFill/>
            <a:miter lim="800000"/>
            <a:headEnd/>
            <a:tailEnd/>
          </a:ln>
        </p:spPr>
        <p:txBody>
          <a:bodyPr wrap="none" lIns="90488" tIns="44450" rIns="90488" bIns="44450">
            <a:spAutoFit/>
          </a:bodyPr>
          <a:lstStyle/>
          <a:p>
            <a:r>
              <a:rPr lang="cs-CZ" sz="2800" b="1">
                <a:latin typeface="Arial" pitchFamily="34" charset="0"/>
              </a:rPr>
              <a:t>0</a:t>
            </a:r>
            <a:endParaRPr lang="cs-CZ" sz="2800" b="1">
              <a:latin typeface="Arial CE" charset="-18"/>
            </a:endParaRPr>
          </a:p>
        </p:txBody>
      </p:sp>
      <p:sp>
        <p:nvSpPr>
          <p:cNvPr id="44042" name="Freeform 10"/>
          <p:cNvSpPr>
            <a:spLocks/>
          </p:cNvSpPr>
          <p:nvPr/>
        </p:nvSpPr>
        <p:spPr bwMode="auto">
          <a:xfrm>
            <a:off x="1371600" y="3352800"/>
            <a:ext cx="6097588" cy="1373188"/>
          </a:xfrm>
          <a:custGeom>
            <a:avLst/>
            <a:gdLst>
              <a:gd name="T0" fmla="*/ 0 w 3841"/>
              <a:gd name="T1" fmla="*/ 864 h 865"/>
              <a:gd name="T2" fmla="*/ 192 w 3841"/>
              <a:gd name="T3" fmla="*/ 624 h 865"/>
              <a:gd name="T4" fmla="*/ 432 w 3841"/>
              <a:gd name="T5" fmla="*/ 336 h 865"/>
              <a:gd name="T6" fmla="*/ 720 w 3841"/>
              <a:gd name="T7" fmla="*/ 96 h 865"/>
              <a:gd name="T8" fmla="*/ 1008 w 3841"/>
              <a:gd name="T9" fmla="*/ 0 h 865"/>
              <a:gd name="T10" fmla="*/ 1344 w 3841"/>
              <a:gd name="T11" fmla="*/ 0 h 865"/>
              <a:gd name="T12" fmla="*/ 1632 w 3841"/>
              <a:gd name="T13" fmla="*/ 96 h 865"/>
              <a:gd name="T14" fmla="*/ 1872 w 3841"/>
              <a:gd name="T15" fmla="*/ 240 h 865"/>
              <a:gd name="T16" fmla="*/ 2064 w 3841"/>
              <a:gd name="T17" fmla="*/ 288 h 865"/>
              <a:gd name="T18" fmla="*/ 2208 w 3841"/>
              <a:gd name="T19" fmla="*/ 240 h 865"/>
              <a:gd name="T20" fmla="*/ 2496 w 3841"/>
              <a:gd name="T21" fmla="*/ 96 h 865"/>
              <a:gd name="T22" fmla="*/ 2688 w 3841"/>
              <a:gd name="T23" fmla="*/ 48 h 865"/>
              <a:gd name="T24" fmla="*/ 2880 w 3841"/>
              <a:gd name="T25" fmla="*/ 48 h 865"/>
              <a:gd name="T26" fmla="*/ 3120 w 3841"/>
              <a:gd name="T27" fmla="*/ 192 h 865"/>
              <a:gd name="T28" fmla="*/ 3504 w 3841"/>
              <a:gd name="T29" fmla="*/ 480 h 865"/>
              <a:gd name="T30" fmla="*/ 3840 w 3841"/>
              <a:gd name="T31" fmla="*/ 768 h 8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41"/>
              <a:gd name="T49" fmla="*/ 0 h 865"/>
              <a:gd name="T50" fmla="*/ 3841 w 3841"/>
              <a:gd name="T51" fmla="*/ 865 h 86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41" h="865">
                <a:moveTo>
                  <a:pt x="0" y="864"/>
                </a:moveTo>
                <a:lnTo>
                  <a:pt x="192" y="624"/>
                </a:lnTo>
                <a:lnTo>
                  <a:pt x="432" y="336"/>
                </a:lnTo>
                <a:lnTo>
                  <a:pt x="720" y="96"/>
                </a:lnTo>
                <a:lnTo>
                  <a:pt x="1008" y="0"/>
                </a:lnTo>
                <a:lnTo>
                  <a:pt x="1344" y="0"/>
                </a:lnTo>
                <a:lnTo>
                  <a:pt x="1632" y="96"/>
                </a:lnTo>
                <a:lnTo>
                  <a:pt x="1872" y="240"/>
                </a:lnTo>
                <a:lnTo>
                  <a:pt x="2064" y="288"/>
                </a:lnTo>
                <a:lnTo>
                  <a:pt x="2208" y="240"/>
                </a:lnTo>
                <a:lnTo>
                  <a:pt x="2496" y="96"/>
                </a:lnTo>
                <a:lnTo>
                  <a:pt x="2688" y="48"/>
                </a:lnTo>
                <a:lnTo>
                  <a:pt x="2880" y="48"/>
                </a:lnTo>
                <a:lnTo>
                  <a:pt x="3120" y="192"/>
                </a:lnTo>
                <a:lnTo>
                  <a:pt x="3504" y="480"/>
                </a:lnTo>
                <a:lnTo>
                  <a:pt x="3840" y="768"/>
                </a:lnTo>
              </a:path>
            </a:pathLst>
          </a:custGeom>
          <a:noFill/>
          <a:ln w="25400" cap="rnd" cmpd="sng">
            <a:solidFill>
              <a:srgbClr val="B50069"/>
            </a:solidFill>
            <a:prstDash val="solid"/>
            <a:round/>
            <a:headEnd type="none" w="med" len="med"/>
            <a:tailEnd type="none" w="med" len="med"/>
          </a:ln>
        </p:spPr>
        <p:txBody>
          <a:bodyPr/>
          <a:lstStyle/>
          <a:p>
            <a:endParaRPr lang="en-US"/>
          </a:p>
        </p:txBody>
      </p:sp>
      <p:sp>
        <p:nvSpPr>
          <p:cNvPr id="44043" name="Rectangle 11"/>
          <p:cNvSpPr>
            <a:spLocks noChangeArrowheads="1"/>
          </p:cNvSpPr>
          <p:nvPr/>
        </p:nvSpPr>
        <p:spPr bwMode="auto">
          <a:xfrm>
            <a:off x="4252913" y="3063875"/>
            <a:ext cx="833437" cy="515938"/>
          </a:xfrm>
          <a:prstGeom prst="rect">
            <a:avLst/>
          </a:prstGeom>
          <a:noFill/>
          <a:ln w="12700">
            <a:noFill/>
            <a:miter lim="800000"/>
            <a:headEnd/>
            <a:tailEnd/>
          </a:ln>
        </p:spPr>
        <p:txBody>
          <a:bodyPr wrap="none" lIns="90488" tIns="44450" rIns="90488" bIns="44450">
            <a:spAutoFit/>
          </a:bodyPr>
          <a:lstStyle/>
          <a:p>
            <a:r>
              <a:rPr lang="cs-CZ" sz="2800" b="1">
                <a:solidFill>
                  <a:srgbClr val="B50069"/>
                </a:solidFill>
                <a:latin typeface="Arial" pitchFamily="34" charset="0"/>
              </a:rPr>
              <a:t>g(x)</a:t>
            </a:r>
            <a:endParaRPr lang="cs-CZ" sz="2800" b="1">
              <a:solidFill>
                <a:srgbClr val="B50069"/>
              </a:solidFill>
              <a:latin typeface="Arial CE" charset="-18"/>
            </a:endParaRPr>
          </a:p>
        </p:txBody>
      </p:sp>
      <p:sp>
        <p:nvSpPr>
          <p:cNvPr id="44044" name="Freeform 12"/>
          <p:cNvSpPr>
            <a:spLocks/>
          </p:cNvSpPr>
          <p:nvPr/>
        </p:nvSpPr>
        <p:spPr bwMode="auto">
          <a:xfrm>
            <a:off x="1371600" y="3886200"/>
            <a:ext cx="6097588" cy="1449388"/>
          </a:xfrm>
          <a:custGeom>
            <a:avLst/>
            <a:gdLst>
              <a:gd name="T0" fmla="*/ 0 w 3841"/>
              <a:gd name="T1" fmla="*/ 720 h 913"/>
              <a:gd name="T2" fmla="*/ 179 w 3841"/>
              <a:gd name="T3" fmla="*/ 762 h 913"/>
              <a:gd name="T4" fmla="*/ 352 w 3841"/>
              <a:gd name="T5" fmla="*/ 755 h 913"/>
              <a:gd name="T6" fmla="*/ 515 w 3841"/>
              <a:gd name="T7" fmla="*/ 627 h 913"/>
              <a:gd name="T8" fmla="*/ 768 w 3841"/>
              <a:gd name="T9" fmla="*/ 192 h 913"/>
              <a:gd name="T10" fmla="*/ 912 w 3841"/>
              <a:gd name="T11" fmla="*/ 0 h 913"/>
              <a:gd name="T12" fmla="*/ 1014 w 3841"/>
              <a:gd name="T13" fmla="*/ 0 h 913"/>
              <a:gd name="T14" fmla="*/ 1139 w 3841"/>
              <a:gd name="T15" fmla="*/ 96 h 913"/>
              <a:gd name="T16" fmla="*/ 1248 w 3841"/>
              <a:gd name="T17" fmla="*/ 240 h 913"/>
              <a:gd name="T18" fmla="*/ 1357 w 3841"/>
              <a:gd name="T19" fmla="*/ 435 h 913"/>
              <a:gd name="T20" fmla="*/ 1462 w 3841"/>
              <a:gd name="T21" fmla="*/ 627 h 913"/>
              <a:gd name="T22" fmla="*/ 1651 w 3841"/>
              <a:gd name="T23" fmla="*/ 819 h 913"/>
              <a:gd name="T24" fmla="*/ 1824 w 3841"/>
              <a:gd name="T25" fmla="*/ 864 h 913"/>
              <a:gd name="T26" fmla="*/ 2016 w 3841"/>
              <a:gd name="T27" fmla="*/ 864 h 913"/>
              <a:gd name="T28" fmla="*/ 2208 w 3841"/>
              <a:gd name="T29" fmla="*/ 912 h 913"/>
              <a:gd name="T30" fmla="*/ 2352 w 3841"/>
              <a:gd name="T31" fmla="*/ 912 h 913"/>
              <a:gd name="T32" fmla="*/ 2448 w 3841"/>
              <a:gd name="T33" fmla="*/ 816 h 913"/>
              <a:gd name="T34" fmla="*/ 2544 w 3841"/>
              <a:gd name="T35" fmla="*/ 624 h 913"/>
              <a:gd name="T36" fmla="*/ 2640 w 3841"/>
              <a:gd name="T37" fmla="*/ 432 h 913"/>
              <a:gd name="T38" fmla="*/ 2784 w 3841"/>
              <a:gd name="T39" fmla="*/ 384 h 913"/>
              <a:gd name="T40" fmla="*/ 2880 w 3841"/>
              <a:gd name="T41" fmla="*/ 432 h 913"/>
              <a:gd name="T42" fmla="*/ 3002 w 3841"/>
              <a:gd name="T43" fmla="*/ 634 h 913"/>
              <a:gd name="T44" fmla="*/ 3194 w 3841"/>
              <a:gd name="T45" fmla="*/ 826 h 913"/>
              <a:gd name="T46" fmla="*/ 3408 w 3841"/>
              <a:gd name="T47" fmla="*/ 864 h 913"/>
              <a:gd name="T48" fmla="*/ 3648 w 3841"/>
              <a:gd name="T49" fmla="*/ 816 h 913"/>
              <a:gd name="T50" fmla="*/ 3840 w 3841"/>
              <a:gd name="T51" fmla="*/ 768 h 9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841"/>
              <a:gd name="T79" fmla="*/ 0 h 913"/>
              <a:gd name="T80" fmla="*/ 3841 w 3841"/>
              <a:gd name="T81" fmla="*/ 913 h 91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841" h="913">
                <a:moveTo>
                  <a:pt x="0" y="720"/>
                </a:moveTo>
                <a:lnTo>
                  <a:pt x="179" y="762"/>
                </a:lnTo>
                <a:lnTo>
                  <a:pt x="352" y="755"/>
                </a:lnTo>
                <a:lnTo>
                  <a:pt x="515" y="627"/>
                </a:lnTo>
                <a:lnTo>
                  <a:pt x="768" y="192"/>
                </a:lnTo>
                <a:lnTo>
                  <a:pt x="912" y="0"/>
                </a:lnTo>
                <a:lnTo>
                  <a:pt x="1014" y="0"/>
                </a:lnTo>
                <a:lnTo>
                  <a:pt x="1139" y="96"/>
                </a:lnTo>
                <a:lnTo>
                  <a:pt x="1248" y="240"/>
                </a:lnTo>
                <a:lnTo>
                  <a:pt x="1357" y="435"/>
                </a:lnTo>
                <a:lnTo>
                  <a:pt x="1462" y="627"/>
                </a:lnTo>
                <a:lnTo>
                  <a:pt x="1651" y="819"/>
                </a:lnTo>
                <a:lnTo>
                  <a:pt x="1824" y="864"/>
                </a:lnTo>
                <a:lnTo>
                  <a:pt x="2016" y="864"/>
                </a:lnTo>
                <a:lnTo>
                  <a:pt x="2208" y="912"/>
                </a:lnTo>
                <a:lnTo>
                  <a:pt x="2352" y="912"/>
                </a:lnTo>
                <a:lnTo>
                  <a:pt x="2448" y="816"/>
                </a:lnTo>
                <a:lnTo>
                  <a:pt x="2544" y="624"/>
                </a:lnTo>
                <a:lnTo>
                  <a:pt x="2640" y="432"/>
                </a:lnTo>
                <a:lnTo>
                  <a:pt x="2784" y="384"/>
                </a:lnTo>
                <a:lnTo>
                  <a:pt x="2880" y="432"/>
                </a:lnTo>
                <a:lnTo>
                  <a:pt x="3002" y="634"/>
                </a:lnTo>
                <a:lnTo>
                  <a:pt x="3194" y="826"/>
                </a:lnTo>
                <a:lnTo>
                  <a:pt x="3408" y="864"/>
                </a:lnTo>
                <a:lnTo>
                  <a:pt x="3648" y="816"/>
                </a:lnTo>
                <a:lnTo>
                  <a:pt x="3840" y="768"/>
                </a:lnTo>
              </a:path>
            </a:pathLst>
          </a:custGeom>
          <a:noFill/>
          <a:ln w="25400" cap="rnd" cmpd="sng">
            <a:solidFill>
              <a:schemeClr val="accent2"/>
            </a:solidFill>
            <a:prstDash val="solid"/>
            <a:round/>
            <a:headEnd type="none" w="med" len="med"/>
            <a:tailEnd type="none" w="med" len="med"/>
          </a:ln>
        </p:spPr>
        <p:txBody>
          <a:bodyPr/>
          <a:lstStyle/>
          <a:p>
            <a:endParaRPr lang="en-US"/>
          </a:p>
        </p:txBody>
      </p:sp>
      <p:sp>
        <p:nvSpPr>
          <p:cNvPr id="44045" name="Rectangle 13"/>
          <p:cNvSpPr>
            <a:spLocks noChangeArrowheads="1"/>
          </p:cNvSpPr>
          <p:nvPr/>
        </p:nvSpPr>
        <p:spPr bwMode="auto">
          <a:xfrm>
            <a:off x="2424113" y="5045075"/>
            <a:ext cx="1504950" cy="515938"/>
          </a:xfrm>
          <a:prstGeom prst="rect">
            <a:avLst/>
          </a:prstGeom>
          <a:noFill/>
          <a:ln w="12700">
            <a:noFill/>
            <a:miter lim="800000"/>
            <a:headEnd/>
            <a:tailEnd/>
          </a:ln>
        </p:spPr>
        <p:txBody>
          <a:bodyPr wrap="none" lIns="90488" tIns="44450" rIns="90488" bIns="44450">
            <a:spAutoFit/>
          </a:bodyPr>
          <a:lstStyle/>
          <a:p>
            <a:r>
              <a:rPr lang="cs-CZ" sz="2800" b="1">
                <a:solidFill>
                  <a:schemeClr val="accent2"/>
                </a:solidFill>
                <a:latin typeface="Arial" pitchFamily="34" charset="0"/>
              </a:rPr>
              <a:t>f(x)-g(x)</a:t>
            </a:r>
            <a:endParaRPr lang="cs-CZ" sz="2800" b="1">
              <a:solidFill>
                <a:schemeClr val="accent2"/>
              </a:solidFill>
              <a:latin typeface="Arial CE" charset="-18"/>
            </a:endParaRPr>
          </a:p>
        </p:txBody>
      </p:sp>
      <p:sp>
        <p:nvSpPr>
          <p:cNvPr id="2" name="Footer Placeholder 1"/>
          <p:cNvSpPr>
            <a:spLocks noGrp="1"/>
          </p:cNvSpPr>
          <p:nvPr>
            <p:ph type="ftr" sz="quarter" idx="11"/>
          </p:nvPr>
        </p:nvSpPr>
        <p:spPr/>
        <p:txBody>
          <a:bodyPr/>
          <a:lstStyle/>
          <a:p>
            <a:pPr>
              <a:defRPr/>
            </a:pPr>
            <a:r>
              <a:rPr lang="en-US" altLang="en-US" smtClean="0"/>
              <a:t>CG III (NPGR010) - J. Křivánek 2015</a:t>
            </a:r>
            <a:endParaRPr lang="en-US" altLang="en-US"/>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26</a:t>
            </a:fld>
            <a:endParaRPr lang="en-US" altLang="en-US"/>
          </a:p>
        </p:txBody>
      </p:sp>
    </p:spTree>
    <p:extLst>
      <p:ext uri="{BB962C8B-B14F-4D97-AF65-F5344CB8AC3E}">
        <p14:creationId xmlns:p14="http://schemas.microsoft.com/office/powerpoint/2010/main" val="468110498"/>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3">
            <a:hlinkClick r:id="" action="ppaction://ole?verb=0"/>
          </p:cNvPr>
          <p:cNvGraphicFramePr>
            <a:graphicFrameLocks noChangeAspect="1"/>
          </p:cNvGraphicFramePr>
          <p:nvPr/>
        </p:nvGraphicFramePr>
        <p:xfrm>
          <a:off x="969963" y="2781300"/>
          <a:ext cx="6397625" cy="1141413"/>
        </p:xfrm>
        <a:graphic>
          <a:graphicData uri="http://schemas.openxmlformats.org/presentationml/2006/ole">
            <mc:AlternateContent xmlns:mc="http://schemas.openxmlformats.org/markup-compatibility/2006">
              <mc:Choice xmlns:v="urn:schemas-microsoft-com:vml" Requires="v">
                <p:oleObj spid="_x0000_s407556" name="Rovnice" r:id="rId4" imgW="2781300" imgH="495300" progId="Equation.3">
                  <p:embed/>
                </p:oleObj>
              </mc:Choice>
              <mc:Fallback>
                <p:oleObj name="Rovnice" r:id="rId4" imgW="2781300" imgH="495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963" y="2781300"/>
                        <a:ext cx="6397625" cy="114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3" name="Rectangle 5"/>
          <p:cNvSpPr>
            <a:spLocks noChangeArrowheads="1"/>
          </p:cNvSpPr>
          <p:nvPr/>
        </p:nvSpPr>
        <p:spPr bwMode="auto">
          <a:xfrm>
            <a:off x="874713" y="1692275"/>
            <a:ext cx="7179852" cy="828432"/>
          </a:xfrm>
          <a:prstGeom prst="rect">
            <a:avLst/>
          </a:prstGeom>
          <a:noFill/>
          <a:ln w="12700">
            <a:noFill/>
            <a:miter lim="800000"/>
            <a:headEnd/>
            <a:tailEnd/>
          </a:ln>
        </p:spPr>
        <p:txBody>
          <a:bodyPr wrap="none" lIns="90488" tIns="44450" rIns="90488" bIns="44450">
            <a:spAutoFit/>
          </a:bodyPr>
          <a:lstStyle/>
          <a:p>
            <a:r>
              <a:rPr lang="en-US" sz="2400" dirty="0" smtClean="0">
                <a:latin typeface="+mj-lt"/>
              </a:rPr>
              <a:t>Consider a </a:t>
            </a:r>
            <a:r>
              <a:rPr lang="en-US" sz="2400" dirty="0">
                <a:latin typeface="+mj-lt"/>
              </a:rPr>
              <a:t>f</a:t>
            </a:r>
            <a:r>
              <a:rPr lang="en-US" sz="2400" dirty="0" smtClean="0">
                <a:latin typeface="+mj-lt"/>
              </a:rPr>
              <a:t>unction </a:t>
            </a:r>
            <a:r>
              <a:rPr lang="cs-CZ" sz="2400" b="1" dirty="0" smtClean="0">
                <a:latin typeface="+mj-lt"/>
              </a:rPr>
              <a:t>g(x</a:t>
            </a:r>
            <a:r>
              <a:rPr lang="cs-CZ" sz="2400" b="1" dirty="0">
                <a:latin typeface="+mj-lt"/>
              </a:rPr>
              <a:t>)</a:t>
            </a:r>
            <a:r>
              <a:rPr lang="cs-CZ" sz="2400" dirty="0">
                <a:latin typeface="+mj-lt"/>
              </a:rPr>
              <a:t>, </a:t>
            </a:r>
            <a:r>
              <a:rPr lang="en-US" sz="2400" dirty="0" smtClean="0">
                <a:latin typeface="+mj-lt"/>
              </a:rPr>
              <a:t>that </a:t>
            </a:r>
            <a:r>
              <a:rPr lang="en-US" sz="2400" b="1" dirty="0" smtClean="0">
                <a:latin typeface="+mj-lt"/>
              </a:rPr>
              <a:t>approximates the </a:t>
            </a:r>
          </a:p>
          <a:p>
            <a:r>
              <a:rPr lang="en-US" sz="2400" b="1" dirty="0" smtClean="0">
                <a:latin typeface="+mj-lt"/>
              </a:rPr>
              <a:t>integrand </a:t>
            </a:r>
            <a:r>
              <a:rPr lang="en-US" sz="2400" dirty="0" smtClean="0">
                <a:latin typeface="+mj-lt"/>
              </a:rPr>
              <a:t>and we can integrate it analytically</a:t>
            </a:r>
            <a:r>
              <a:rPr lang="cs-CZ" sz="2400" dirty="0" smtClean="0">
                <a:latin typeface="+mj-lt"/>
              </a:rPr>
              <a:t>:</a:t>
            </a:r>
            <a:endParaRPr lang="cs-CZ" sz="2400" dirty="0">
              <a:latin typeface="+mj-lt"/>
            </a:endParaRPr>
          </a:p>
        </p:txBody>
      </p:sp>
      <p:sp>
        <p:nvSpPr>
          <p:cNvPr id="22536" name="Line 8"/>
          <p:cNvSpPr>
            <a:spLocks noChangeShapeType="1"/>
          </p:cNvSpPr>
          <p:nvPr/>
        </p:nvSpPr>
        <p:spPr bwMode="auto">
          <a:xfrm>
            <a:off x="5963692" y="3717032"/>
            <a:ext cx="1344612" cy="0"/>
          </a:xfrm>
          <a:prstGeom prst="line">
            <a:avLst/>
          </a:prstGeom>
          <a:noFill/>
          <a:ln w="25400">
            <a:solidFill>
              <a:srgbClr val="00AE00"/>
            </a:solidFill>
            <a:round/>
            <a:headEnd/>
            <a:tailEnd/>
          </a:ln>
        </p:spPr>
        <p:txBody>
          <a:bodyPr/>
          <a:lstStyle/>
          <a:p>
            <a:endParaRPr lang="en-US"/>
          </a:p>
        </p:txBody>
      </p:sp>
      <p:sp>
        <p:nvSpPr>
          <p:cNvPr id="22537" name="Line 9"/>
          <p:cNvSpPr>
            <a:spLocks noChangeShapeType="1"/>
          </p:cNvSpPr>
          <p:nvPr/>
        </p:nvSpPr>
        <p:spPr bwMode="auto">
          <a:xfrm>
            <a:off x="3371404" y="3717032"/>
            <a:ext cx="2361852" cy="0"/>
          </a:xfrm>
          <a:prstGeom prst="line">
            <a:avLst/>
          </a:prstGeom>
          <a:noFill/>
          <a:ln w="25400">
            <a:solidFill>
              <a:schemeClr val="accent1"/>
            </a:solidFill>
            <a:round/>
            <a:headEnd/>
            <a:tailEnd/>
          </a:ln>
        </p:spPr>
        <p:txBody>
          <a:bodyPr/>
          <a:lstStyle/>
          <a:p>
            <a:endParaRPr lang="en-US"/>
          </a:p>
        </p:txBody>
      </p:sp>
      <p:cxnSp>
        <p:nvCxnSpPr>
          <p:cNvPr id="11" name="Straight Arrow Connector 10"/>
          <p:cNvCxnSpPr>
            <a:stCxn id="12" idx="0"/>
          </p:cNvCxnSpPr>
          <p:nvPr/>
        </p:nvCxnSpPr>
        <p:spPr>
          <a:xfrm flipV="1">
            <a:off x="3227733" y="3861048"/>
            <a:ext cx="912224"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115616" y="4581128"/>
            <a:ext cx="4224233" cy="1200329"/>
          </a:xfrm>
          <a:prstGeom prst="rect">
            <a:avLst/>
          </a:prstGeom>
          <a:noFill/>
        </p:spPr>
        <p:txBody>
          <a:bodyPr wrap="none" rtlCol="0">
            <a:spAutoFit/>
          </a:bodyPr>
          <a:lstStyle/>
          <a:p>
            <a:r>
              <a:rPr lang="en-US" sz="2400" dirty="0" smtClean="0">
                <a:latin typeface="+mj-lt"/>
              </a:rPr>
              <a:t>Numerical integration</a:t>
            </a:r>
            <a:r>
              <a:rPr lang="cs-CZ" sz="2400" dirty="0" smtClean="0">
                <a:latin typeface="+mj-lt"/>
              </a:rPr>
              <a:t> (MC)</a:t>
            </a:r>
          </a:p>
          <a:p>
            <a:r>
              <a:rPr lang="en-US" sz="2400" dirty="0" smtClean="0">
                <a:latin typeface="+mj-lt"/>
              </a:rPr>
              <a:t>Hopefully with less variance </a:t>
            </a:r>
            <a:br>
              <a:rPr lang="en-US" sz="2400" dirty="0" smtClean="0">
                <a:latin typeface="+mj-lt"/>
              </a:rPr>
            </a:br>
            <a:r>
              <a:rPr lang="en-US" sz="2400" dirty="0" smtClean="0">
                <a:latin typeface="+mj-lt"/>
              </a:rPr>
              <a:t>than integrating  </a:t>
            </a:r>
            <a:r>
              <a:rPr lang="cs-CZ" sz="2400" i="1" dirty="0" smtClean="0">
                <a:latin typeface="+mj-lt"/>
              </a:rPr>
              <a:t>f</a:t>
            </a:r>
            <a:r>
              <a:rPr lang="cs-CZ" sz="2400" dirty="0" smtClean="0">
                <a:latin typeface="+mj-lt"/>
              </a:rPr>
              <a:t>(</a:t>
            </a:r>
            <a:r>
              <a:rPr lang="cs-CZ" sz="2400" b="1" dirty="0" smtClean="0">
                <a:latin typeface="+mj-lt"/>
              </a:rPr>
              <a:t>x</a:t>
            </a:r>
            <a:r>
              <a:rPr lang="cs-CZ" sz="2400" dirty="0" smtClean="0">
                <a:latin typeface="+mj-lt"/>
              </a:rPr>
              <a:t>)</a:t>
            </a:r>
            <a:r>
              <a:rPr lang="en-US" sz="2400" dirty="0" smtClean="0">
                <a:latin typeface="+mj-lt"/>
              </a:rPr>
              <a:t> directly.</a:t>
            </a:r>
            <a:endParaRPr lang="en-US" sz="2400" dirty="0">
              <a:latin typeface="+mj-lt"/>
            </a:endParaRPr>
          </a:p>
        </p:txBody>
      </p:sp>
      <p:sp>
        <p:nvSpPr>
          <p:cNvPr id="14" name="Line 8"/>
          <p:cNvSpPr>
            <a:spLocks noChangeShapeType="1"/>
          </p:cNvSpPr>
          <p:nvPr/>
        </p:nvSpPr>
        <p:spPr bwMode="auto">
          <a:xfrm>
            <a:off x="6529864" y="3861048"/>
            <a:ext cx="432048" cy="1512168"/>
          </a:xfrm>
          <a:prstGeom prst="line">
            <a:avLst/>
          </a:prstGeom>
          <a:noFill/>
          <a:ln w="9525">
            <a:solidFill>
              <a:srgbClr val="00AE00"/>
            </a:solidFill>
            <a:round/>
            <a:headEnd type="arrow" w="med" len="med"/>
            <a:tailEnd type="none" w="med" len="med"/>
          </a:ln>
        </p:spPr>
        <p:txBody>
          <a:bodyPr/>
          <a:lstStyle/>
          <a:p>
            <a:endParaRPr lang="en-US"/>
          </a:p>
        </p:txBody>
      </p:sp>
      <p:sp>
        <p:nvSpPr>
          <p:cNvPr id="15" name="TextBox 14"/>
          <p:cNvSpPr txBox="1"/>
          <p:nvPr/>
        </p:nvSpPr>
        <p:spPr>
          <a:xfrm>
            <a:off x="5580112" y="5445224"/>
            <a:ext cx="2550698" cy="830997"/>
          </a:xfrm>
          <a:prstGeom prst="rect">
            <a:avLst/>
          </a:prstGeom>
          <a:noFill/>
        </p:spPr>
        <p:txBody>
          <a:bodyPr wrap="none" rtlCol="0">
            <a:spAutoFit/>
          </a:bodyPr>
          <a:lstStyle/>
          <a:p>
            <a:r>
              <a:rPr lang="en-US" sz="2400" dirty="0" smtClean="0">
                <a:latin typeface="+mj-lt"/>
              </a:rPr>
              <a:t>We can integrate </a:t>
            </a:r>
          </a:p>
          <a:p>
            <a:r>
              <a:rPr lang="en-US" sz="2400" dirty="0" smtClean="0">
                <a:latin typeface="+mj-lt"/>
              </a:rPr>
              <a:t>analytically</a:t>
            </a:r>
            <a:endParaRPr lang="en-US" sz="2400" dirty="0">
              <a:latin typeface="+mj-lt"/>
            </a:endParaRPr>
          </a:p>
        </p:txBody>
      </p:sp>
      <p:sp>
        <p:nvSpPr>
          <p:cNvPr id="2" name="Footer Placeholder 1"/>
          <p:cNvSpPr>
            <a:spLocks noGrp="1"/>
          </p:cNvSpPr>
          <p:nvPr>
            <p:ph type="ftr" sz="quarter" idx="11"/>
          </p:nvPr>
        </p:nvSpPr>
        <p:spPr/>
        <p:txBody>
          <a:bodyPr/>
          <a:lstStyle/>
          <a:p>
            <a:pPr>
              <a:defRPr/>
            </a:pPr>
            <a:r>
              <a:rPr lang="en-US" altLang="en-US" smtClean="0"/>
              <a:t>CG III (NPGR010) - J. Křivánek 2015</a:t>
            </a:r>
            <a:endParaRPr lang="en-US" altLang="en-US"/>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27</a:t>
            </a:fld>
            <a:endParaRPr lang="en-US" altLang="en-US"/>
          </a:p>
        </p:txBody>
      </p:sp>
      <p:sp>
        <p:nvSpPr>
          <p:cNvPr id="4" name="Nadpis 3"/>
          <p:cNvSpPr>
            <a:spLocks noGrp="1"/>
          </p:cNvSpPr>
          <p:nvPr>
            <p:ph type="title"/>
          </p:nvPr>
        </p:nvSpPr>
        <p:spPr/>
        <p:txBody>
          <a:bodyPr/>
          <a:lstStyle/>
          <a:p>
            <a:r>
              <a:rPr lang="en-US" dirty="0" smtClean="0"/>
              <a:t>Control variates</a:t>
            </a:r>
            <a:endParaRPr lang="cs-CZ" dirty="0"/>
          </a:p>
        </p:txBody>
      </p:sp>
    </p:spTree>
    <p:extLst>
      <p:ext uri="{BB962C8B-B14F-4D97-AF65-F5344CB8AC3E}">
        <p14:creationId xmlns:p14="http://schemas.microsoft.com/office/powerpoint/2010/main" val="2838615001"/>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variates vs. Importance sampling</a:t>
            </a:r>
            <a:endParaRPr lang="en-US" dirty="0"/>
          </a:p>
        </p:txBody>
      </p:sp>
      <p:sp>
        <p:nvSpPr>
          <p:cNvPr id="3" name="Content Placeholder 2"/>
          <p:cNvSpPr>
            <a:spLocks noGrp="1"/>
          </p:cNvSpPr>
          <p:nvPr>
            <p:ph idx="1"/>
          </p:nvPr>
        </p:nvSpPr>
        <p:spPr/>
        <p:txBody>
          <a:bodyPr/>
          <a:lstStyle/>
          <a:p>
            <a:r>
              <a:rPr lang="en-US" b="1" dirty="0" smtClean="0"/>
              <a:t>Importance sampling</a:t>
            </a:r>
          </a:p>
          <a:p>
            <a:pPr lvl="1"/>
            <a:r>
              <a:rPr lang="en-US" dirty="0" smtClean="0"/>
              <a:t>Advantageous whenever the function, according to which we can generate samples, appears in the integrand as a </a:t>
            </a:r>
            <a:r>
              <a:rPr lang="en-US" b="1" dirty="0" smtClean="0"/>
              <a:t>multiplicative factor</a:t>
            </a:r>
            <a:r>
              <a:rPr lang="cs-CZ" dirty="0" smtClean="0"/>
              <a:t> (</a:t>
            </a:r>
            <a:r>
              <a:rPr lang="en-US" dirty="0" smtClean="0"/>
              <a:t>e.g. BRDF in the reflection equation</a:t>
            </a:r>
            <a:r>
              <a:rPr lang="cs-CZ" dirty="0" smtClean="0"/>
              <a:t>).</a:t>
            </a:r>
          </a:p>
          <a:p>
            <a:pPr lvl="1">
              <a:buNone/>
            </a:pPr>
            <a:endParaRPr lang="cs-CZ" dirty="0" smtClean="0"/>
          </a:p>
          <a:p>
            <a:r>
              <a:rPr lang="en-US" b="1" dirty="0" smtClean="0"/>
              <a:t>Control variates</a:t>
            </a:r>
            <a:endParaRPr lang="cs-CZ" b="1" dirty="0" smtClean="0"/>
          </a:p>
          <a:p>
            <a:pPr lvl="1"/>
            <a:r>
              <a:rPr lang="en-US" dirty="0" smtClean="0"/>
              <a:t>Better if the function that we can integrate analytically appears in the integrand as an </a:t>
            </a:r>
            <a:r>
              <a:rPr lang="en-US" b="1" dirty="0" smtClean="0"/>
              <a:t>additive term</a:t>
            </a:r>
            <a:r>
              <a:rPr lang="en-US" dirty="0" smtClean="0"/>
              <a:t>.</a:t>
            </a:r>
            <a:endParaRPr lang="cs-CZ" dirty="0" smtClean="0"/>
          </a:p>
          <a:p>
            <a:pPr lvl="1"/>
            <a:endParaRPr lang="cs-CZ" dirty="0" smtClean="0"/>
          </a:p>
          <a:p>
            <a:r>
              <a:rPr lang="en-US" dirty="0" smtClean="0"/>
              <a:t>This is why in light transport, we almost always use importance sampling and almost never control variates.</a:t>
            </a:r>
            <a:endParaRPr lang="cs-CZ" dirty="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28</a:t>
            </a:fld>
            <a:endParaRPr lang="en-US" altLang="en-US"/>
          </a:p>
        </p:txBody>
      </p:sp>
    </p:spTree>
    <p:extLst>
      <p:ext uri="{BB962C8B-B14F-4D97-AF65-F5344CB8AC3E}">
        <p14:creationId xmlns:p14="http://schemas.microsoft.com/office/powerpoint/2010/main" val="82528665"/>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Better sample distribution</a:t>
            </a:r>
            <a:endParaRPr lang="en-US" dirty="0"/>
          </a:p>
        </p:txBody>
      </p:sp>
      <p:sp>
        <p:nvSpPr>
          <p:cNvPr id="3" name="Content Placeholder 2"/>
          <p:cNvSpPr>
            <a:spLocks noGrp="1"/>
          </p:cNvSpPr>
          <p:nvPr>
            <p:ph idx="1"/>
          </p:nvPr>
        </p:nvSpPr>
        <p:spPr/>
        <p:txBody>
          <a:bodyPr/>
          <a:lstStyle/>
          <a:p>
            <a:r>
              <a:rPr lang="en-US" dirty="0" smtClean="0"/>
              <a:t>Generating independent samples often leads to clustering of samples</a:t>
            </a:r>
            <a:endParaRPr lang="cs-CZ" dirty="0" smtClean="0"/>
          </a:p>
          <a:p>
            <a:pPr lvl="1"/>
            <a:r>
              <a:rPr lang="en-US" dirty="0" smtClean="0"/>
              <a:t>Results in high estimator variance</a:t>
            </a:r>
            <a:endParaRPr lang="cs-CZ" dirty="0" smtClean="0"/>
          </a:p>
          <a:p>
            <a:endParaRPr lang="cs-CZ" dirty="0" smtClean="0"/>
          </a:p>
          <a:p>
            <a:r>
              <a:rPr lang="en-US" dirty="0" smtClean="0"/>
              <a:t>Better sample distribution =&gt; better </a:t>
            </a:r>
            <a:br>
              <a:rPr lang="en-US" dirty="0" smtClean="0"/>
            </a:br>
            <a:r>
              <a:rPr lang="en-US" dirty="0" smtClean="0"/>
              <a:t>coverage of the integration domain </a:t>
            </a:r>
            <a:br>
              <a:rPr lang="en-US" dirty="0" smtClean="0"/>
            </a:br>
            <a:r>
              <a:rPr lang="en-US" dirty="0" smtClean="0"/>
              <a:t>by samples =&gt; lower variance</a:t>
            </a:r>
            <a:endParaRPr lang="cs-CZ" dirty="0" smtClean="0"/>
          </a:p>
          <a:p>
            <a:endParaRPr lang="cs-CZ" dirty="0" smtClean="0"/>
          </a:p>
          <a:p>
            <a:r>
              <a:rPr lang="en-US" dirty="0" smtClean="0"/>
              <a:t>Approaches</a:t>
            </a:r>
            <a:endParaRPr lang="cs-CZ" dirty="0" smtClean="0"/>
          </a:p>
          <a:p>
            <a:pPr lvl="1"/>
            <a:r>
              <a:rPr lang="en-US" b="1" dirty="0" smtClean="0"/>
              <a:t>Stratified</a:t>
            </a:r>
            <a:r>
              <a:rPr lang="cs-CZ" b="1" dirty="0" smtClean="0"/>
              <a:t> </a:t>
            </a:r>
            <a:r>
              <a:rPr lang="en-US" b="1" dirty="0" smtClean="0"/>
              <a:t>sampling</a:t>
            </a:r>
            <a:endParaRPr lang="en-US" dirty="0" smtClean="0"/>
          </a:p>
          <a:p>
            <a:pPr lvl="1"/>
            <a:r>
              <a:rPr lang="cs-CZ" b="1" dirty="0" smtClean="0"/>
              <a:t>quasi-Monte Carlo (QMC)</a:t>
            </a:r>
            <a:endParaRPr lang="en-US" b="1" dirty="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29</a:t>
            </a:fld>
            <a:endParaRPr lang="en-US" altLang="en-US"/>
          </a:p>
        </p:txBody>
      </p:sp>
      <p:pic>
        <p:nvPicPr>
          <p:cNvPr id="6" name="Picture 6"/>
          <p:cNvPicPr>
            <a:picLocks noChangeAspect="1" noChangeArrowheads="1"/>
          </p:cNvPicPr>
          <p:nvPr/>
        </p:nvPicPr>
        <p:blipFill rotWithShape="1">
          <a:blip r:embed="rId2" cstate="print"/>
          <a:srcRect r="50000"/>
          <a:stretch/>
        </p:blipFill>
        <p:spPr bwMode="auto">
          <a:xfrm>
            <a:off x="5868144" y="2204864"/>
            <a:ext cx="3200797" cy="2269274"/>
          </a:xfrm>
          <a:prstGeom prst="rect">
            <a:avLst/>
          </a:prstGeom>
          <a:noFill/>
          <a:ln w="9525">
            <a:noFill/>
            <a:miter lim="800000"/>
            <a:headEnd/>
            <a:tailEnd/>
          </a:ln>
        </p:spPr>
      </p:pic>
    </p:spTree>
    <p:extLst>
      <p:ext uri="{BB962C8B-B14F-4D97-AF65-F5344CB8AC3E}">
        <p14:creationId xmlns:p14="http://schemas.microsoft.com/office/powerpoint/2010/main" val="283720650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7618040" cy="1752600"/>
          </a:xfrm>
        </p:spPr>
        <p:txBody>
          <a:bodyPr/>
          <a:lstStyle/>
          <a:p>
            <a:pPr eaLnBrk="1" hangingPunct="1"/>
            <a:r>
              <a:rPr lang="en-US" b="1" dirty="0" smtClean="0"/>
              <a:t>Generating samples from a distribution</a:t>
            </a:r>
            <a:endParaRPr lang="cs-CZ" b="1" dirty="0" smtClean="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smtClean="0"/>
          </a:p>
        </p:txBody>
      </p:sp>
    </p:spTree>
    <p:extLst>
      <p:ext uri="{BB962C8B-B14F-4D97-AF65-F5344CB8AC3E}">
        <p14:creationId xmlns:p14="http://schemas.microsoft.com/office/powerpoint/2010/main" val="333075645"/>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Stratified sampling</a:t>
            </a:r>
            <a:endParaRPr lang="en-US" dirty="0"/>
          </a:p>
        </p:txBody>
      </p:sp>
      <p:sp>
        <p:nvSpPr>
          <p:cNvPr id="3" name="Content Placeholder 2"/>
          <p:cNvSpPr>
            <a:spLocks noGrp="1"/>
          </p:cNvSpPr>
          <p:nvPr>
            <p:ph idx="1"/>
          </p:nvPr>
        </p:nvSpPr>
        <p:spPr/>
        <p:txBody>
          <a:bodyPr/>
          <a:lstStyle/>
          <a:p>
            <a:r>
              <a:rPr lang="en-US" dirty="0" smtClean="0"/>
              <a:t>Sampling domain subdivided into disjoint areas that are sampled independently</a:t>
            </a:r>
            <a:endParaRPr lang="en-US" dirty="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30</a:t>
            </a:fld>
            <a:endParaRPr lang="en-US" altLang="en-US"/>
          </a:p>
        </p:txBody>
      </p:sp>
      <p:grpSp>
        <p:nvGrpSpPr>
          <p:cNvPr id="6" name="Group 5"/>
          <p:cNvGrpSpPr/>
          <p:nvPr/>
        </p:nvGrpSpPr>
        <p:grpSpPr>
          <a:xfrm>
            <a:off x="1662835" y="2468373"/>
            <a:ext cx="5054504" cy="3501134"/>
            <a:chOff x="1062969" y="1989138"/>
            <a:chExt cx="6087047" cy="4216352"/>
          </a:xfrm>
        </p:grpSpPr>
        <p:sp>
          <p:nvSpPr>
            <p:cNvPr id="7" name="Rectangle 6"/>
            <p:cNvSpPr>
              <a:spLocks noChangeArrowheads="1"/>
            </p:cNvSpPr>
            <p:nvPr/>
          </p:nvSpPr>
          <p:spPr bwMode="auto">
            <a:xfrm>
              <a:off x="3795713" y="5578475"/>
              <a:ext cx="598446" cy="627015"/>
            </a:xfrm>
            <a:prstGeom prst="rect">
              <a:avLst/>
            </a:prstGeom>
            <a:noFill/>
            <a:ln w="12700">
              <a:noFill/>
              <a:miter lim="800000"/>
              <a:headEnd/>
              <a:tailEnd/>
            </a:ln>
          </p:spPr>
          <p:txBody>
            <a:bodyPr wrap="none" lIns="90488" tIns="44450" rIns="90488" bIns="44450">
              <a:spAutoFit/>
            </a:bodyPr>
            <a:lstStyle/>
            <a:p>
              <a:r>
                <a:rPr lang="cs-CZ" sz="2800">
                  <a:latin typeface="+mj-lt"/>
                </a:rPr>
                <a:t>x</a:t>
              </a:r>
              <a:r>
                <a:rPr lang="cs-CZ" sz="2800" baseline="-25000">
                  <a:latin typeface="+mj-lt"/>
                </a:rPr>
                <a:t>2</a:t>
              </a:r>
            </a:p>
          </p:txBody>
        </p:sp>
        <p:sp>
          <p:nvSpPr>
            <p:cNvPr id="8" name="Freeform 7"/>
            <p:cNvSpPr>
              <a:spLocks/>
            </p:cNvSpPr>
            <p:nvPr/>
          </p:nvSpPr>
          <p:spPr bwMode="auto">
            <a:xfrm>
              <a:off x="1981200" y="2438400"/>
              <a:ext cx="4954588" cy="3049588"/>
            </a:xfrm>
            <a:custGeom>
              <a:avLst/>
              <a:gdLst>
                <a:gd name="T0" fmla="*/ 0 w 3121"/>
                <a:gd name="T1" fmla="*/ 1392 h 1921"/>
                <a:gd name="T2" fmla="*/ 192 w 3121"/>
                <a:gd name="T3" fmla="*/ 816 h 1921"/>
                <a:gd name="T4" fmla="*/ 432 w 3121"/>
                <a:gd name="T5" fmla="*/ 336 h 1921"/>
                <a:gd name="T6" fmla="*/ 720 w 3121"/>
                <a:gd name="T7" fmla="*/ 48 h 1921"/>
                <a:gd name="T8" fmla="*/ 864 w 3121"/>
                <a:gd name="T9" fmla="*/ 0 h 1921"/>
                <a:gd name="T10" fmla="*/ 960 w 3121"/>
                <a:gd name="T11" fmla="*/ 0 h 1921"/>
                <a:gd name="T12" fmla="*/ 1104 w 3121"/>
                <a:gd name="T13" fmla="*/ 48 h 1921"/>
                <a:gd name="T14" fmla="*/ 1248 w 3121"/>
                <a:gd name="T15" fmla="*/ 192 h 1921"/>
                <a:gd name="T16" fmla="*/ 1392 w 3121"/>
                <a:gd name="T17" fmla="*/ 432 h 1921"/>
                <a:gd name="T18" fmla="*/ 1536 w 3121"/>
                <a:gd name="T19" fmla="*/ 576 h 1921"/>
                <a:gd name="T20" fmla="*/ 1680 w 3121"/>
                <a:gd name="T21" fmla="*/ 624 h 1921"/>
                <a:gd name="T22" fmla="*/ 1824 w 3121"/>
                <a:gd name="T23" fmla="*/ 624 h 1921"/>
                <a:gd name="T24" fmla="*/ 1968 w 3121"/>
                <a:gd name="T25" fmla="*/ 528 h 1921"/>
                <a:gd name="T26" fmla="*/ 2064 w 3121"/>
                <a:gd name="T27" fmla="*/ 480 h 1921"/>
                <a:gd name="T28" fmla="*/ 2208 w 3121"/>
                <a:gd name="T29" fmla="*/ 480 h 1921"/>
                <a:gd name="T30" fmla="*/ 2352 w 3121"/>
                <a:gd name="T31" fmla="*/ 480 h 1921"/>
                <a:gd name="T32" fmla="*/ 2448 w 3121"/>
                <a:gd name="T33" fmla="*/ 528 h 1921"/>
                <a:gd name="T34" fmla="*/ 2592 w 3121"/>
                <a:gd name="T35" fmla="*/ 624 h 1921"/>
                <a:gd name="T36" fmla="*/ 2736 w 3121"/>
                <a:gd name="T37" fmla="*/ 768 h 1921"/>
                <a:gd name="T38" fmla="*/ 2832 w 3121"/>
                <a:gd name="T39" fmla="*/ 912 h 1921"/>
                <a:gd name="T40" fmla="*/ 2928 w 3121"/>
                <a:gd name="T41" fmla="*/ 1104 h 1921"/>
                <a:gd name="T42" fmla="*/ 3024 w 3121"/>
                <a:gd name="T43" fmla="*/ 1200 h 1921"/>
                <a:gd name="T44" fmla="*/ 3120 w 3121"/>
                <a:gd name="T45" fmla="*/ 1248 h 1921"/>
                <a:gd name="T46" fmla="*/ 3120 w 3121"/>
                <a:gd name="T47" fmla="*/ 1920 h 1921"/>
                <a:gd name="T48" fmla="*/ 0 w 3121"/>
                <a:gd name="T49" fmla="*/ 1920 h 1921"/>
                <a:gd name="T50" fmla="*/ 0 w 3121"/>
                <a:gd name="T51" fmla="*/ 1392 h 192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21"/>
                <a:gd name="T79" fmla="*/ 0 h 1921"/>
                <a:gd name="T80" fmla="*/ 3121 w 3121"/>
                <a:gd name="T81" fmla="*/ 1921 h 192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21" h="1921">
                  <a:moveTo>
                    <a:pt x="0" y="1392"/>
                  </a:moveTo>
                  <a:lnTo>
                    <a:pt x="192" y="816"/>
                  </a:lnTo>
                  <a:lnTo>
                    <a:pt x="432" y="336"/>
                  </a:lnTo>
                  <a:lnTo>
                    <a:pt x="720" y="48"/>
                  </a:lnTo>
                  <a:lnTo>
                    <a:pt x="864" y="0"/>
                  </a:lnTo>
                  <a:lnTo>
                    <a:pt x="960" y="0"/>
                  </a:lnTo>
                  <a:lnTo>
                    <a:pt x="1104" y="48"/>
                  </a:lnTo>
                  <a:lnTo>
                    <a:pt x="1248" y="192"/>
                  </a:lnTo>
                  <a:lnTo>
                    <a:pt x="1392" y="432"/>
                  </a:lnTo>
                  <a:lnTo>
                    <a:pt x="1536" y="576"/>
                  </a:lnTo>
                  <a:lnTo>
                    <a:pt x="1680" y="624"/>
                  </a:lnTo>
                  <a:lnTo>
                    <a:pt x="1824" y="624"/>
                  </a:lnTo>
                  <a:lnTo>
                    <a:pt x="1968" y="528"/>
                  </a:lnTo>
                  <a:lnTo>
                    <a:pt x="2064" y="480"/>
                  </a:lnTo>
                  <a:lnTo>
                    <a:pt x="2208" y="480"/>
                  </a:lnTo>
                  <a:lnTo>
                    <a:pt x="2352" y="480"/>
                  </a:lnTo>
                  <a:lnTo>
                    <a:pt x="2448" y="528"/>
                  </a:lnTo>
                  <a:lnTo>
                    <a:pt x="2592" y="624"/>
                  </a:lnTo>
                  <a:lnTo>
                    <a:pt x="2736" y="768"/>
                  </a:lnTo>
                  <a:lnTo>
                    <a:pt x="2832" y="912"/>
                  </a:lnTo>
                  <a:lnTo>
                    <a:pt x="2928" y="1104"/>
                  </a:lnTo>
                  <a:lnTo>
                    <a:pt x="3024" y="1200"/>
                  </a:lnTo>
                  <a:lnTo>
                    <a:pt x="3120" y="1248"/>
                  </a:lnTo>
                  <a:lnTo>
                    <a:pt x="3120" y="1920"/>
                  </a:lnTo>
                  <a:lnTo>
                    <a:pt x="0" y="1920"/>
                  </a:lnTo>
                  <a:lnTo>
                    <a:pt x="0" y="1392"/>
                  </a:lnTo>
                </a:path>
              </a:pathLst>
            </a:custGeom>
            <a:pattFill prst="lgConfetti">
              <a:fgClr>
                <a:srgbClr val="FCFEB9"/>
              </a:fgClr>
              <a:bgClr>
                <a:schemeClr val="bg1"/>
              </a:bgClr>
            </a:pattFill>
            <a:ln w="12700" cap="rnd" cmpd="sng">
              <a:solidFill>
                <a:schemeClr val="tx1"/>
              </a:solidFill>
              <a:prstDash val="solid"/>
              <a:round/>
              <a:headEnd type="none" w="med" len="med"/>
              <a:tailEnd type="none" w="med" len="med"/>
            </a:ln>
          </p:spPr>
          <p:txBody>
            <a:bodyPr/>
            <a:lstStyle/>
            <a:p>
              <a:endParaRPr lang="en-US"/>
            </a:p>
          </p:txBody>
        </p:sp>
        <p:sp>
          <p:nvSpPr>
            <p:cNvPr id="9" name="Rectangle 8"/>
            <p:cNvSpPr>
              <a:spLocks noChangeArrowheads="1"/>
            </p:cNvSpPr>
            <p:nvPr/>
          </p:nvSpPr>
          <p:spPr bwMode="auto">
            <a:xfrm>
              <a:off x="1993900" y="1993900"/>
              <a:ext cx="4927600" cy="3479800"/>
            </a:xfrm>
            <a:prstGeom prst="rect">
              <a:avLst/>
            </a:prstGeom>
            <a:noFill/>
            <a:ln w="25400">
              <a:solidFill>
                <a:schemeClr val="tx1"/>
              </a:solidFill>
              <a:miter lim="800000"/>
              <a:headEnd/>
              <a:tailEnd/>
            </a:ln>
          </p:spPr>
          <p:txBody>
            <a:bodyPr wrap="none" anchor="ctr"/>
            <a:lstStyle/>
            <a:p>
              <a:endParaRPr lang="en-US"/>
            </a:p>
          </p:txBody>
        </p:sp>
        <p:sp>
          <p:nvSpPr>
            <p:cNvPr id="10" name="Line 6"/>
            <p:cNvSpPr>
              <a:spLocks noChangeShapeType="1"/>
            </p:cNvSpPr>
            <p:nvPr/>
          </p:nvSpPr>
          <p:spPr bwMode="auto">
            <a:xfrm flipV="1">
              <a:off x="3962400" y="2738438"/>
              <a:ext cx="0" cy="2754312"/>
            </a:xfrm>
            <a:prstGeom prst="line">
              <a:avLst/>
            </a:prstGeom>
            <a:noFill/>
            <a:ln w="12700">
              <a:solidFill>
                <a:schemeClr val="tx1"/>
              </a:solidFill>
              <a:round/>
              <a:headEnd/>
              <a:tailEnd type="triangle" w="med" len="med"/>
            </a:ln>
          </p:spPr>
          <p:txBody>
            <a:bodyPr/>
            <a:lstStyle/>
            <a:p>
              <a:endParaRPr lang="en-US"/>
            </a:p>
          </p:txBody>
        </p:sp>
        <p:sp>
          <p:nvSpPr>
            <p:cNvPr id="11" name="Line 7"/>
            <p:cNvSpPr>
              <a:spLocks noChangeShapeType="1"/>
            </p:cNvSpPr>
            <p:nvPr/>
          </p:nvSpPr>
          <p:spPr bwMode="auto">
            <a:xfrm>
              <a:off x="3132138" y="2743200"/>
              <a:ext cx="1281112" cy="0"/>
            </a:xfrm>
            <a:prstGeom prst="line">
              <a:avLst/>
            </a:prstGeom>
            <a:noFill/>
            <a:ln w="12700">
              <a:solidFill>
                <a:schemeClr val="tx1"/>
              </a:solidFill>
              <a:prstDash val="dash"/>
              <a:round/>
              <a:headEnd/>
              <a:tailEnd/>
            </a:ln>
          </p:spPr>
          <p:txBody>
            <a:bodyPr/>
            <a:lstStyle/>
            <a:p>
              <a:endParaRPr lang="en-US"/>
            </a:p>
          </p:txBody>
        </p:sp>
        <p:sp>
          <p:nvSpPr>
            <p:cNvPr id="12" name="Rectangle 11"/>
            <p:cNvSpPr>
              <a:spLocks noChangeArrowheads="1"/>
            </p:cNvSpPr>
            <p:nvPr/>
          </p:nvSpPr>
          <p:spPr bwMode="auto">
            <a:xfrm>
              <a:off x="2129769" y="2269003"/>
              <a:ext cx="903459" cy="627015"/>
            </a:xfrm>
            <a:prstGeom prst="rect">
              <a:avLst/>
            </a:prstGeom>
            <a:noFill/>
            <a:ln w="12700">
              <a:noFill/>
              <a:miter lim="800000"/>
              <a:headEnd/>
              <a:tailEnd/>
            </a:ln>
          </p:spPr>
          <p:txBody>
            <a:bodyPr wrap="none" lIns="90488" tIns="44450" rIns="90488" bIns="44450">
              <a:spAutoFit/>
            </a:bodyPr>
            <a:lstStyle/>
            <a:p>
              <a:r>
                <a:rPr lang="cs-CZ" sz="2800" i="1" dirty="0">
                  <a:latin typeface="+mj-lt"/>
                </a:rPr>
                <a:t>f</a:t>
              </a:r>
              <a:r>
                <a:rPr lang="cs-CZ" sz="2800" dirty="0">
                  <a:latin typeface="+mj-lt"/>
                </a:rPr>
                <a:t>(x)</a:t>
              </a:r>
            </a:p>
          </p:txBody>
        </p:sp>
        <p:sp>
          <p:nvSpPr>
            <p:cNvPr id="13" name="Rectangle 12"/>
            <p:cNvSpPr>
              <a:spLocks noChangeArrowheads="1"/>
            </p:cNvSpPr>
            <p:nvPr/>
          </p:nvSpPr>
          <p:spPr bwMode="auto">
            <a:xfrm>
              <a:off x="1062969" y="2835275"/>
              <a:ext cx="988401" cy="627015"/>
            </a:xfrm>
            <a:prstGeom prst="rect">
              <a:avLst/>
            </a:prstGeom>
            <a:noFill/>
            <a:ln w="12700">
              <a:noFill/>
              <a:miter lim="800000"/>
              <a:headEnd/>
              <a:tailEnd/>
            </a:ln>
          </p:spPr>
          <p:txBody>
            <a:bodyPr wrap="none" lIns="90488" tIns="44450" rIns="90488" bIns="44450">
              <a:spAutoFit/>
            </a:bodyPr>
            <a:lstStyle/>
            <a:p>
              <a:r>
                <a:rPr lang="cs-CZ" sz="2800" i="1" dirty="0">
                  <a:latin typeface="+mj-lt"/>
                </a:rPr>
                <a:t>f</a:t>
              </a:r>
              <a:r>
                <a:rPr lang="cs-CZ" sz="2800" dirty="0">
                  <a:latin typeface="+mj-lt"/>
                </a:rPr>
                <a:t>(</a:t>
              </a:r>
              <a:r>
                <a:rPr lang="cs-CZ" sz="2800" dirty="0" err="1">
                  <a:latin typeface="+mj-lt"/>
                </a:rPr>
                <a:t>x</a:t>
              </a:r>
              <a:r>
                <a:rPr lang="cs-CZ" sz="2800" baseline="-25000" dirty="0" err="1">
                  <a:latin typeface="+mj-lt"/>
                </a:rPr>
                <a:t>i</a:t>
              </a:r>
              <a:r>
                <a:rPr lang="cs-CZ" sz="2800" dirty="0">
                  <a:latin typeface="+mj-lt"/>
                </a:rPr>
                <a:t>)</a:t>
              </a:r>
            </a:p>
          </p:txBody>
        </p:sp>
        <p:sp>
          <p:nvSpPr>
            <p:cNvPr id="14" name="Rectangle 13"/>
            <p:cNvSpPr>
              <a:spLocks noChangeArrowheads="1"/>
            </p:cNvSpPr>
            <p:nvPr/>
          </p:nvSpPr>
          <p:spPr bwMode="auto">
            <a:xfrm>
              <a:off x="1770476" y="5578475"/>
              <a:ext cx="436287" cy="627015"/>
            </a:xfrm>
            <a:prstGeom prst="rect">
              <a:avLst/>
            </a:prstGeom>
            <a:noFill/>
            <a:ln w="12700">
              <a:noFill/>
              <a:miter lim="800000"/>
              <a:headEnd/>
              <a:tailEnd/>
            </a:ln>
          </p:spPr>
          <p:txBody>
            <a:bodyPr wrap="none" lIns="90488" tIns="44450" rIns="90488" bIns="44450">
              <a:spAutoFit/>
            </a:bodyPr>
            <a:lstStyle/>
            <a:p>
              <a:r>
                <a:rPr lang="cs-CZ" sz="2800" dirty="0">
                  <a:latin typeface="Times New Roman" pitchFamily="18" charset="0"/>
                  <a:cs typeface="Times New Roman" pitchFamily="18" charset="0"/>
                </a:rPr>
                <a:t>0</a:t>
              </a:r>
            </a:p>
          </p:txBody>
        </p:sp>
        <p:sp>
          <p:nvSpPr>
            <p:cNvPr id="15" name="Rectangle 14"/>
            <p:cNvSpPr>
              <a:spLocks noChangeArrowheads="1"/>
            </p:cNvSpPr>
            <p:nvPr/>
          </p:nvSpPr>
          <p:spPr bwMode="auto">
            <a:xfrm>
              <a:off x="6713729" y="5578475"/>
              <a:ext cx="436287" cy="627015"/>
            </a:xfrm>
            <a:prstGeom prst="rect">
              <a:avLst/>
            </a:prstGeom>
            <a:noFill/>
            <a:ln w="12700">
              <a:noFill/>
              <a:miter lim="800000"/>
              <a:headEnd/>
              <a:tailEnd/>
            </a:ln>
          </p:spPr>
          <p:txBody>
            <a:bodyPr wrap="none" lIns="90488" tIns="44450" rIns="90488" bIns="44450">
              <a:spAutoFit/>
            </a:bodyPr>
            <a:lstStyle/>
            <a:p>
              <a:r>
                <a:rPr lang="cs-CZ" sz="2800" dirty="0">
                  <a:latin typeface="Times New Roman" pitchFamily="18" charset="0"/>
                  <a:cs typeface="Times New Roman" pitchFamily="18" charset="0"/>
                </a:rPr>
                <a:t>1</a:t>
              </a:r>
            </a:p>
          </p:txBody>
        </p:sp>
        <p:sp>
          <p:nvSpPr>
            <p:cNvPr id="16" name="Line 12"/>
            <p:cNvSpPr>
              <a:spLocks noChangeShapeType="1"/>
            </p:cNvSpPr>
            <p:nvPr/>
          </p:nvSpPr>
          <p:spPr bwMode="auto">
            <a:xfrm>
              <a:off x="4419600" y="1989138"/>
              <a:ext cx="0" cy="3490912"/>
            </a:xfrm>
            <a:prstGeom prst="line">
              <a:avLst/>
            </a:prstGeom>
            <a:noFill/>
            <a:ln w="12700">
              <a:solidFill>
                <a:schemeClr val="tx1"/>
              </a:solidFill>
              <a:round/>
              <a:headEnd/>
              <a:tailEnd/>
            </a:ln>
          </p:spPr>
          <p:txBody>
            <a:bodyPr/>
            <a:lstStyle/>
            <a:p>
              <a:endParaRPr lang="en-US"/>
            </a:p>
          </p:txBody>
        </p:sp>
        <p:sp>
          <p:nvSpPr>
            <p:cNvPr id="17" name="Line 13"/>
            <p:cNvSpPr>
              <a:spLocks noChangeShapeType="1"/>
            </p:cNvSpPr>
            <p:nvPr/>
          </p:nvSpPr>
          <p:spPr bwMode="auto">
            <a:xfrm>
              <a:off x="5715000" y="1989138"/>
              <a:ext cx="0" cy="3490912"/>
            </a:xfrm>
            <a:prstGeom prst="line">
              <a:avLst/>
            </a:prstGeom>
            <a:noFill/>
            <a:ln w="12700">
              <a:solidFill>
                <a:schemeClr val="tx1"/>
              </a:solidFill>
              <a:round/>
              <a:headEnd/>
              <a:tailEnd/>
            </a:ln>
          </p:spPr>
          <p:txBody>
            <a:bodyPr/>
            <a:lstStyle/>
            <a:p>
              <a:endParaRPr lang="en-US"/>
            </a:p>
          </p:txBody>
        </p:sp>
        <p:sp>
          <p:nvSpPr>
            <p:cNvPr id="18" name="Line 14"/>
            <p:cNvSpPr>
              <a:spLocks noChangeShapeType="1"/>
            </p:cNvSpPr>
            <p:nvPr/>
          </p:nvSpPr>
          <p:spPr bwMode="auto">
            <a:xfrm>
              <a:off x="3124200" y="1989138"/>
              <a:ext cx="0" cy="3490912"/>
            </a:xfrm>
            <a:prstGeom prst="line">
              <a:avLst/>
            </a:prstGeom>
            <a:noFill/>
            <a:ln w="12700">
              <a:solidFill>
                <a:schemeClr val="tx1"/>
              </a:solidFill>
              <a:round/>
              <a:headEnd/>
              <a:tailEnd/>
            </a:ln>
          </p:spPr>
          <p:txBody>
            <a:bodyPr/>
            <a:lstStyle/>
            <a:p>
              <a:endParaRPr lang="en-US"/>
            </a:p>
          </p:txBody>
        </p:sp>
        <p:sp>
          <p:nvSpPr>
            <p:cNvPr id="19" name="Line 15"/>
            <p:cNvSpPr>
              <a:spLocks noChangeShapeType="1"/>
            </p:cNvSpPr>
            <p:nvPr/>
          </p:nvSpPr>
          <p:spPr bwMode="auto">
            <a:xfrm>
              <a:off x="5722938" y="3429000"/>
              <a:ext cx="1204912" cy="0"/>
            </a:xfrm>
            <a:prstGeom prst="line">
              <a:avLst/>
            </a:prstGeom>
            <a:noFill/>
            <a:ln w="12700">
              <a:solidFill>
                <a:schemeClr val="tx1"/>
              </a:solidFill>
              <a:prstDash val="dash"/>
              <a:round/>
              <a:headEnd/>
              <a:tailEnd/>
            </a:ln>
          </p:spPr>
          <p:txBody>
            <a:bodyPr/>
            <a:lstStyle/>
            <a:p>
              <a:endParaRPr lang="en-US"/>
            </a:p>
          </p:txBody>
        </p:sp>
        <p:sp>
          <p:nvSpPr>
            <p:cNvPr id="20" name="Line 16"/>
            <p:cNvSpPr>
              <a:spLocks noChangeShapeType="1"/>
            </p:cNvSpPr>
            <p:nvPr/>
          </p:nvSpPr>
          <p:spPr bwMode="auto">
            <a:xfrm>
              <a:off x="4427538" y="3200400"/>
              <a:ext cx="1281112" cy="0"/>
            </a:xfrm>
            <a:prstGeom prst="line">
              <a:avLst/>
            </a:prstGeom>
            <a:noFill/>
            <a:ln w="12700">
              <a:solidFill>
                <a:schemeClr val="tx1"/>
              </a:solidFill>
              <a:prstDash val="dash"/>
              <a:round/>
              <a:headEnd/>
              <a:tailEnd/>
            </a:ln>
          </p:spPr>
          <p:txBody>
            <a:bodyPr/>
            <a:lstStyle/>
            <a:p>
              <a:endParaRPr lang="en-US"/>
            </a:p>
          </p:txBody>
        </p:sp>
        <p:sp>
          <p:nvSpPr>
            <p:cNvPr id="21" name="Line 17"/>
            <p:cNvSpPr>
              <a:spLocks noChangeShapeType="1"/>
            </p:cNvSpPr>
            <p:nvPr/>
          </p:nvSpPr>
          <p:spPr bwMode="auto">
            <a:xfrm>
              <a:off x="1989138" y="3429000"/>
              <a:ext cx="1128712" cy="0"/>
            </a:xfrm>
            <a:prstGeom prst="line">
              <a:avLst/>
            </a:prstGeom>
            <a:noFill/>
            <a:ln w="12700">
              <a:solidFill>
                <a:schemeClr val="tx1"/>
              </a:solidFill>
              <a:prstDash val="dash"/>
              <a:round/>
              <a:headEnd/>
              <a:tailEnd/>
            </a:ln>
          </p:spPr>
          <p:txBody>
            <a:bodyPr/>
            <a:lstStyle/>
            <a:p>
              <a:endParaRPr lang="en-US"/>
            </a:p>
          </p:txBody>
        </p:sp>
        <p:sp>
          <p:nvSpPr>
            <p:cNvPr id="22" name="Rectangle 21"/>
            <p:cNvSpPr>
              <a:spLocks noChangeArrowheads="1"/>
            </p:cNvSpPr>
            <p:nvPr/>
          </p:nvSpPr>
          <p:spPr bwMode="auto">
            <a:xfrm>
              <a:off x="2271712" y="5578475"/>
              <a:ext cx="561767" cy="627015"/>
            </a:xfrm>
            <a:prstGeom prst="rect">
              <a:avLst/>
            </a:prstGeom>
            <a:noFill/>
            <a:ln w="12700">
              <a:noFill/>
              <a:miter lim="800000"/>
              <a:headEnd/>
              <a:tailEnd/>
            </a:ln>
          </p:spPr>
          <p:txBody>
            <a:bodyPr wrap="none" lIns="90488" tIns="44450" rIns="90488" bIns="44450">
              <a:spAutoFit/>
            </a:bodyPr>
            <a:lstStyle/>
            <a:p>
              <a:r>
                <a:rPr lang="cs-CZ" sz="2800" dirty="0">
                  <a:latin typeface="+mj-lt"/>
                </a:rPr>
                <a:t>x</a:t>
              </a:r>
              <a:r>
                <a:rPr lang="cs-CZ" sz="2800" baseline="-25000" dirty="0">
                  <a:latin typeface="+mj-lt"/>
                </a:rPr>
                <a:t>1</a:t>
              </a:r>
            </a:p>
          </p:txBody>
        </p:sp>
        <p:sp>
          <p:nvSpPr>
            <p:cNvPr id="23" name="Line 19"/>
            <p:cNvSpPr>
              <a:spLocks noChangeShapeType="1"/>
            </p:cNvSpPr>
            <p:nvPr/>
          </p:nvSpPr>
          <p:spPr bwMode="auto">
            <a:xfrm flipV="1">
              <a:off x="2438400" y="3424238"/>
              <a:ext cx="0" cy="2068512"/>
            </a:xfrm>
            <a:prstGeom prst="line">
              <a:avLst/>
            </a:prstGeom>
            <a:noFill/>
            <a:ln w="12700">
              <a:solidFill>
                <a:schemeClr val="tx1"/>
              </a:solidFill>
              <a:round/>
              <a:headEnd/>
              <a:tailEnd type="triangle" w="med" len="med"/>
            </a:ln>
          </p:spPr>
          <p:txBody>
            <a:bodyPr/>
            <a:lstStyle/>
            <a:p>
              <a:endParaRPr lang="en-US"/>
            </a:p>
          </p:txBody>
        </p:sp>
        <p:sp>
          <p:nvSpPr>
            <p:cNvPr id="24" name="Rectangle 23"/>
            <p:cNvSpPr>
              <a:spLocks noChangeArrowheads="1"/>
            </p:cNvSpPr>
            <p:nvPr/>
          </p:nvSpPr>
          <p:spPr bwMode="auto">
            <a:xfrm>
              <a:off x="5091113" y="5578475"/>
              <a:ext cx="596516" cy="627015"/>
            </a:xfrm>
            <a:prstGeom prst="rect">
              <a:avLst/>
            </a:prstGeom>
            <a:noFill/>
            <a:ln w="12700">
              <a:noFill/>
              <a:miter lim="800000"/>
              <a:headEnd/>
              <a:tailEnd/>
            </a:ln>
          </p:spPr>
          <p:txBody>
            <a:bodyPr wrap="none" lIns="90488" tIns="44450" rIns="90488" bIns="44450">
              <a:spAutoFit/>
            </a:bodyPr>
            <a:lstStyle/>
            <a:p>
              <a:r>
                <a:rPr lang="cs-CZ" sz="2800">
                  <a:latin typeface="+mj-lt"/>
                </a:rPr>
                <a:t>x</a:t>
              </a:r>
              <a:r>
                <a:rPr lang="cs-CZ" sz="2800" baseline="-25000">
                  <a:latin typeface="+mj-lt"/>
                </a:rPr>
                <a:t>3</a:t>
              </a:r>
            </a:p>
          </p:txBody>
        </p:sp>
        <p:sp>
          <p:nvSpPr>
            <p:cNvPr id="25" name="Line 21"/>
            <p:cNvSpPr>
              <a:spLocks noChangeShapeType="1"/>
            </p:cNvSpPr>
            <p:nvPr/>
          </p:nvSpPr>
          <p:spPr bwMode="auto">
            <a:xfrm flipV="1">
              <a:off x="5257800" y="3195638"/>
              <a:ext cx="0" cy="2297112"/>
            </a:xfrm>
            <a:prstGeom prst="line">
              <a:avLst/>
            </a:prstGeom>
            <a:noFill/>
            <a:ln w="12700">
              <a:solidFill>
                <a:schemeClr val="tx1"/>
              </a:solidFill>
              <a:round/>
              <a:headEnd/>
              <a:tailEnd type="triangle" w="med" len="med"/>
            </a:ln>
          </p:spPr>
          <p:txBody>
            <a:bodyPr/>
            <a:lstStyle/>
            <a:p>
              <a:endParaRPr lang="en-US"/>
            </a:p>
          </p:txBody>
        </p:sp>
        <p:sp>
          <p:nvSpPr>
            <p:cNvPr id="26" name="Rectangle 25"/>
            <p:cNvSpPr>
              <a:spLocks noChangeArrowheads="1"/>
            </p:cNvSpPr>
            <p:nvPr/>
          </p:nvSpPr>
          <p:spPr bwMode="auto">
            <a:xfrm>
              <a:off x="5929312" y="5578475"/>
              <a:ext cx="600377" cy="627015"/>
            </a:xfrm>
            <a:prstGeom prst="rect">
              <a:avLst/>
            </a:prstGeom>
            <a:noFill/>
            <a:ln w="12700">
              <a:noFill/>
              <a:miter lim="800000"/>
              <a:headEnd/>
              <a:tailEnd/>
            </a:ln>
          </p:spPr>
          <p:txBody>
            <a:bodyPr wrap="none" lIns="90488" tIns="44450" rIns="90488" bIns="44450">
              <a:spAutoFit/>
            </a:bodyPr>
            <a:lstStyle/>
            <a:p>
              <a:r>
                <a:rPr lang="cs-CZ" sz="2800">
                  <a:latin typeface="+mj-lt"/>
                </a:rPr>
                <a:t>x</a:t>
              </a:r>
              <a:r>
                <a:rPr lang="cs-CZ" sz="2800" baseline="-25000">
                  <a:latin typeface="+mj-lt"/>
                </a:rPr>
                <a:t>4</a:t>
              </a:r>
            </a:p>
          </p:txBody>
        </p:sp>
        <p:sp>
          <p:nvSpPr>
            <p:cNvPr id="27" name="Line 23"/>
            <p:cNvSpPr>
              <a:spLocks noChangeShapeType="1"/>
            </p:cNvSpPr>
            <p:nvPr/>
          </p:nvSpPr>
          <p:spPr bwMode="auto">
            <a:xfrm flipV="1">
              <a:off x="6096000" y="3424238"/>
              <a:ext cx="0" cy="2068512"/>
            </a:xfrm>
            <a:prstGeom prst="line">
              <a:avLst/>
            </a:prstGeom>
            <a:noFill/>
            <a:ln w="12700">
              <a:solidFill>
                <a:schemeClr val="tx1"/>
              </a:solidFill>
              <a:round/>
              <a:headEnd/>
              <a:tailEnd type="triangle" w="med" len="med"/>
            </a:ln>
          </p:spPr>
          <p:txBody>
            <a:bodyPr/>
            <a:lstStyle/>
            <a:p>
              <a:endParaRPr lang="en-US"/>
            </a:p>
          </p:txBody>
        </p:sp>
      </p:grpSp>
    </p:spTree>
    <p:extLst>
      <p:ext uri="{BB962C8B-B14F-4D97-AF65-F5344CB8AC3E}">
        <p14:creationId xmlns:p14="http://schemas.microsoft.com/office/powerpoint/2010/main" val="2124640071"/>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4"/>
          <p:cNvSpPr>
            <a:spLocks noChangeArrowheads="1"/>
          </p:cNvSpPr>
          <p:nvPr/>
        </p:nvSpPr>
        <p:spPr bwMode="auto">
          <a:xfrm>
            <a:off x="569913" y="1660525"/>
            <a:ext cx="7553351" cy="496033"/>
          </a:xfrm>
          <a:prstGeom prst="rect">
            <a:avLst/>
          </a:prstGeom>
          <a:noFill/>
          <a:ln w="12700">
            <a:noFill/>
            <a:miter lim="800000"/>
            <a:headEnd/>
            <a:tailEnd/>
          </a:ln>
        </p:spPr>
        <p:txBody>
          <a:bodyPr wrap="none" lIns="90488" tIns="44450" rIns="90488" bIns="44450">
            <a:spAutoFit/>
          </a:bodyPr>
          <a:lstStyle/>
          <a:p>
            <a:pPr>
              <a:lnSpc>
                <a:spcPct val="110000"/>
              </a:lnSpc>
            </a:pPr>
            <a:r>
              <a:rPr lang="en-US" sz="2400" dirty="0" smtClean="0">
                <a:latin typeface="+mj-lt"/>
              </a:rPr>
              <a:t>Subdivision of the sampling domain</a:t>
            </a:r>
            <a:r>
              <a:rPr lang="cs-CZ" sz="2400" dirty="0" smtClean="0">
                <a:latin typeface="+mj-lt"/>
              </a:rPr>
              <a:t> </a:t>
            </a:r>
            <a:r>
              <a:rPr lang="cs-CZ" sz="2400" dirty="0" smtClean="0">
                <a:latin typeface="Symbol" pitchFamily="18" charset="2"/>
              </a:rPr>
              <a:t>W</a:t>
            </a:r>
            <a:r>
              <a:rPr lang="cs-CZ" sz="2400" dirty="0" smtClean="0">
                <a:latin typeface="+mj-lt"/>
              </a:rPr>
              <a:t> </a:t>
            </a:r>
            <a:r>
              <a:rPr lang="en-US" sz="2400" dirty="0" smtClean="0">
                <a:latin typeface="+mj-lt"/>
              </a:rPr>
              <a:t>into </a:t>
            </a:r>
            <a:r>
              <a:rPr lang="cs-CZ" sz="2400" i="1" dirty="0" smtClean="0">
                <a:latin typeface="+mj-lt"/>
              </a:rPr>
              <a:t>N</a:t>
            </a:r>
            <a:r>
              <a:rPr lang="cs-CZ" sz="2400" dirty="0" smtClean="0">
                <a:latin typeface="+mj-lt"/>
              </a:rPr>
              <a:t> </a:t>
            </a:r>
            <a:r>
              <a:rPr lang="en-US" sz="2400" dirty="0" smtClean="0">
                <a:latin typeface="+mj-lt"/>
              </a:rPr>
              <a:t>parts </a:t>
            </a:r>
            <a:r>
              <a:rPr lang="cs-CZ" sz="2400" dirty="0" err="1" smtClean="0">
                <a:latin typeface="Symbol" pitchFamily="18" charset="2"/>
              </a:rPr>
              <a:t>W</a:t>
            </a:r>
            <a:r>
              <a:rPr lang="cs-CZ" sz="2400" i="1" baseline="-25000" dirty="0" err="1" smtClean="0">
                <a:latin typeface="+mj-lt"/>
              </a:rPr>
              <a:t>i</a:t>
            </a:r>
            <a:r>
              <a:rPr lang="cs-CZ" sz="2400" dirty="0">
                <a:latin typeface="+mj-lt"/>
              </a:rPr>
              <a:t>:</a:t>
            </a:r>
          </a:p>
        </p:txBody>
      </p:sp>
      <p:sp>
        <p:nvSpPr>
          <p:cNvPr id="5126" name="Rectangle 5"/>
          <p:cNvSpPr>
            <a:spLocks noChangeArrowheads="1"/>
          </p:cNvSpPr>
          <p:nvPr/>
        </p:nvSpPr>
        <p:spPr bwMode="auto">
          <a:xfrm>
            <a:off x="583561" y="3827391"/>
            <a:ext cx="2952732" cy="465705"/>
          </a:xfrm>
          <a:prstGeom prst="rect">
            <a:avLst/>
          </a:prstGeom>
          <a:noFill/>
          <a:ln w="12700">
            <a:noFill/>
            <a:miter lim="800000"/>
            <a:headEnd/>
            <a:tailEnd/>
          </a:ln>
        </p:spPr>
        <p:txBody>
          <a:bodyPr wrap="none" lIns="90488" tIns="44450" rIns="90488" bIns="44450">
            <a:spAutoFit/>
          </a:bodyPr>
          <a:lstStyle/>
          <a:p>
            <a:pPr>
              <a:lnSpc>
                <a:spcPct val="110000"/>
              </a:lnSpc>
            </a:pPr>
            <a:r>
              <a:rPr lang="en-US" sz="2400" dirty="0" smtClean="0">
                <a:latin typeface="+mj-lt"/>
              </a:rPr>
              <a:t>Resulting estimator</a:t>
            </a:r>
            <a:r>
              <a:rPr lang="cs-CZ" sz="2400" dirty="0" smtClean="0">
                <a:latin typeface="+mj-lt"/>
              </a:rPr>
              <a:t>:</a:t>
            </a:r>
            <a:endParaRPr lang="cs-CZ" sz="2400" dirty="0">
              <a:latin typeface="+mj-lt"/>
            </a:endParaRPr>
          </a:p>
        </p:txBody>
      </p:sp>
      <p:graphicFrame>
        <p:nvGraphicFramePr>
          <p:cNvPr id="5123" name="Object 6">
            <a:hlinkClick r:id="" action="ppaction://ole?verb=0"/>
          </p:cNvPr>
          <p:cNvGraphicFramePr>
            <a:graphicFrameLocks noChangeAspect="1"/>
          </p:cNvGraphicFramePr>
          <p:nvPr/>
        </p:nvGraphicFramePr>
        <p:xfrm>
          <a:off x="2483768" y="4581128"/>
          <a:ext cx="4175125" cy="995362"/>
        </p:xfrm>
        <a:graphic>
          <a:graphicData uri="http://schemas.openxmlformats.org/presentationml/2006/ole">
            <mc:AlternateContent xmlns:mc="http://schemas.openxmlformats.org/markup-compatibility/2006">
              <mc:Choice xmlns:v="urn:schemas-microsoft-com:vml" Requires="v">
                <p:oleObj spid="_x0000_s408582" name="Rovnice" r:id="rId4" imgW="1816100" imgH="431800" progId="Equation.3">
                  <p:embed/>
                </p:oleObj>
              </mc:Choice>
              <mc:Fallback>
                <p:oleObj name="Rovnice" r:id="rId4" imgW="1816100" imgH="431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4581128"/>
                        <a:ext cx="4175125" cy="995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0" name="Group 9"/>
          <p:cNvGrpSpPr/>
          <p:nvPr/>
        </p:nvGrpSpPr>
        <p:grpSpPr>
          <a:xfrm>
            <a:off x="2073275" y="2355850"/>
            <a:ext cx="4999038" cy="1144588"/>
            <a:chOff x="1419225" y="2355850"/>
            <a:chExt cx="4999038" cy="1144588"/>
          </a:xfrm>
        </p:grpSpPr>
        <p:graphicFrame>
          <p:nvGraphicFramePr>
            <p:cNvPr id="5122" name="Object 3">
              <a:hlinkClick r:id="" action="ppaction://ole?verb=0"/>
            </p:cNvPr>
            <p:cNvGraphicFramePr>
              <a:graphicFrameLocks noChangeAspect="1"/>
            </p:cNvGraphicFramePr>
            <p:nvPr/>
          </p:nvGraphicFramePr>
          <p:xfrm>
            <a:off x="1419225" y="2355850"/>
            <a:ext cx="4999038" cy="1144588"/>
          </p:xfrm>
          <a:graphic>
            <a:graphicData uri="http://schemas.openxmlformats.org/presentationml/2006/ole">
              <mc:AlternateContent xmlns:mc="http://schemas.openxmlformats.org/markup-compatibility/2006">
                <mc:Choice xmlns:v="urn:schemas-microsoft-com:vml" Requires="v">
                  <p:oleObj spid="_x0000_s408583" name="Rovnice" r:id="rId6" imgW="2171700" imgH="495300" progId="Equation.3">
                    <p:embed/>
                  </p:oleObj>
                </mc:Choice>
                <mc:Fallback>
                  <p:oleObj name="Rovnice" r:id="rId6" imgW="2171700" imgH="495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9225" y="2355850"/>
                          <a:ext cx="4999038" cy="11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7" name="Line 7"/>
            <p:cNvSpPr>
              <a:spLocks noChangeShapeType="1"/>
            </p:cNvSpPr>
            <p:nvPr/>
          </p:nvSpPr>
          <p:spPr bwMode="auto">
            <a:xfrm>
              <a:off x="3628306" y="3469258"/>
              <a:ext cx="1801812" cy="0"/>
            </a:xfrm>
            <a:prstGeom prst="line">
              <a:avLst/>
            </a:prstGeom>
            <a:noFill/>
            <a:ln w="25400">
              <a:solidFill>
                <a:schemeClr val="accent1"/>
              </a:solidFill>
              <a:round/>
              <a:headEnd/>
              <a:tailEnd/>
            </a:ln>
          </p:spPr>
          <p:txBody>
            <a:bodyPr/>
            <a:lstStyle/>
            <a:p>
              <a:endParaRPr lang="en-US"/>
            </a:p>
          </p:txBody>
        </p:sp>
      </p:grpSp>
      <p:sp>
        <p:nvSpPr>
          <p:cNvPr id="11" name="Line 7"/>
          <p:cNvSpPr>
            <a:spLocks noChangeShapeType="1"/>
          </p:cNvSpPr>
          <p:nvPr/>
        </p:nvSpPr>
        <p:spPr bwMode="auto">
          <a:xfrm>
            <a:off x="3419872" y="5589240"/>
            <a:ext cx="1801812" cy="0"/>
          </a:xfrm>
          <a:prstGeom prst="line">
            <a:avLst/>
          </a:prstGeom>
          <a:noFill/>
          <a:ln w="25400">
            <a:solidFill>
              <a:schemeClr val="accent1"/>
            </a:solidFill>
            <a:round/>
            <a:headEnd/>
            <a:tailEnd/>
          </a:ln>
        </p:spPr>
        <p:txBody>
          <a:bodyPr/>
          <a:lstStyle/>
          <a:p>
            <a:endParaRPr lang="en-US"/>
          </a:p>
        </p:txBody>
      </p:sp>
      <p:sp>
        <p:nvSpPr>
          <p:cNvPr id="14" name="Title 1"/>
          <p:cNvSpPr>
            <a:spLocks noGrp="1"/>
          </p:cNvSpPr>
          <p:nvPr>
            <p:ph type="title"/>
          </p:nvPr>
        </p:nvSpPr>
        <p:spPr/>
        <p:txBody>
          <a:bodyPr/>
          <a:lstStyle/>
          <a:p>
            <a:r>
              <a:rPr lang="en-US" dirty="0"/>
              <a:t>Stratified sampling</a:t>
            </a:r>
          </a:p>
        </p:txBody>
      </p:sp>
      <p:sp>
        <p:nvSpPr>
          <p:cNvPr id="2" name="Footer Placeholder 1"/>
          <p:cNvSpPr>
            <a:spLocks noGrp="1"/>
          </p:cNvSpPr>
          <p:nvPr>
            <p:ph type="ftr" sz="quarter" idx="11"/>
          </p:nvPr>
        </p:nvSpPr>
        <p:spPr/>
        <p:txBody>
          <a:bodyPr/>
          <a:lstStyle/>
          <a:p>
            <a:pPr>
              <a:defRPr/>
            </a:pPr>
            <a:r>
              <a:rPr lang="en-US" altLang="en-US" smtClean="0"/>
              <a:t>CG III (NPGR010) - J. Křivánek 2015</a:t>
            </a:r>
            <a:endParaRPr lang="en-US" altLang="en-US"/>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31</a:t>
            </a:fld>
            <a:endParaRPr lang="en-US" altLang="en-US"/>
          </a:p>
        </p:txBody>
      </p:sp>
    </p:spTree>
    <p:extLst>
      <p:ext uri="{BB962C8B-B14F-4D97-AF65-F5344CB8AC3E}">
        <p14:creationId xmlns:p14="http://schemas.microsoft.com/office/powerpoint/2010/main" val="348041567"/>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Stratified sampling</a:t>
            </a:r>
            <a:endParaRPr lang="en-US" dirty="0"/>
          </a:p>
        </p:txBody>
      </p:sp>
      <p:sp>
        <p:nvSpPr>
          <p:cNvPr id="3" name="Content Placeholder 2"/>
          <p:cNvSpPr>
            <a:spLocks noGrp="1"/>
          </p:cNvSpPr>
          <p:nvPr>
            <p:ph idx="1"/>
          </p:nvPr>
        </p:nvSpPr>
        <p:spPr/>
        <p:txBody>
          <a:bodyPr/>
          <a:lstStyle/>
          <a:p>
            <a:r>
              <a:rPr lang="en-US" dirty="0" smtClean="0"/>
              <a:t>Suppresses sample clustering</a:t>
            </a:r>
            <a:endParaRPr lang="cs-CZ" dirty="0" smtClean="0"/>
          </a:p>
          <a:p>
            <a:endParaRPr lang="cs-CZ" dirty="0" smtClean="0"/>
          </a:p>
          <a:p>
            <a:r>
              <a:rPr lang="en-US" dirty="0" smtClean="0"/>
              <a:t>Reduces estimator variance</a:t>
            </a:r>
            <a:endParaRPr lang="cs-CZ" dirty="0" smtClean="0"/>
          </a:p>
          <a:p>
            <a:pPr lvl="1"/>
            <a:r>
              <a:rPr lang="en-US" dirty="0" smtClean="0"/>
              <a:t>Variance is provably less than or equal to the variance of a regular secondary estimator</a:t>
            </a:r>
            <a:endParaRPr lang="cs-CZ" dirty="0" smtClean="0"/>
          </a:p>
          <a:p>
            <a:pPr lvl="1"/>
            <a:endParaRPr lang="cs-CZ" dirty="0" smtClean="0"/>
          </a:p>
          <a:p>
            <a:r>
              <a:rPr lang="en-US" dirty="0" smtClean="0"/>
              <a:t>Very effective in low dimension</a:t>
            </a:r>
          </a:p>
          <a:p>
            <a:pPr lvl="1"/>
            <a:r>
              <a:rPr lang="en-US" dirty="0" smtClean="0"/>
              <a:t>Effectiveness deteriorates for high-dimensional integrands</a:t>
            </a:r>
          </a:p>
          <a:p>
            <a:endParaRPr lang="en-US" dirty="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32</a:t>
            </a:fld>
            <a:endParaRPr lang="en-US" altLang="en-US"/>
          </a:p>
        </p:txBody>
      </p:sp>
    </p:spTree>
    <p:extLst>
      <p:ext uri="{BB962C8B-B14F-4D97-AF65-F5344CB8AC3E}">
        <p14:creationId xmlns:p14="http://schemas.microsoft.com/office/powerpoint/2010/main" val="1464032996"/>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381000" y="1676400"/>
            <a:ext cx="8382000" cy="4724400"/>
          </a:xfrm>
          <a:noFill/>
        </p:spPr>
        <p:txBody>
          <a:bodyPr/>
          <a:lstStyle/>
          <a:p>
            <a:pPr>
              <a:spcBef>
                <a:spcPct val="75000"/>
              </a:spcBef>
              <a:buClr>
                <a:schemeClr val="accent1"/>
              </a:buClr>
              <a:buSzPct val="90000"/>
            </a:pPr>
            <a:r>
              <a:rPr lang="cs-CZ" dirty="0" smtClean="0"/>
              <a:t> </a:t>
            </a:r>
            <a:r>
              <a:rPr lang="en-US" b="1" dirty="0" smtClean="0"/>
              <a:t>Uniform </a:t>
            </a:r>
            <a:r>
              <a:rPr lang="en-US" dirty="0" smtClean="0"/>
              <a:t>subdivision of the interval</a:t>
            </a:r>
            <a:endParaRPr lang="cs-CZ" dirty="0" smtClean="0"/>
          </a:p>
          <a:p>
            <a:pPr lvl="1">
              <a:spcBef>
                <a:spcPct val="15000"/>
              </a:spcBef>
              <a:buSzPct val="75000"/>
            </a:pPr>
            <a:r>
              <a:rPr lang="en-US" dirty="0" smtClean="0"/>
              <a:t>Natural approach for a completely unknown integrand</a:t>
            </a:r>
            <a:r>
              <a:rPr lang="cs-CZ" dirty="0" smtClean="0"/>
              <a:t> </a:t>
            </a:r>
            <a:r>
              <a:rPr lang="cs-CZ" b="1" i="1" dirty="0" smtClean="0">
                <a:latin typeface="Arial" pitchFamily="34" charset="0"/>
              </a:rPr>
              <a:t>f</a:t>
            </a:r>
            <a:endParaRPr lang="cs-CZ" i="1" dirty="0" smtClean="0"/>
          </a:p>
          <a:p>
            <a:pPr>
              <a:lnSpc>
                <a:spcPct val="95000"/>
              </a:lnSpc>
              <a:spcBef>
                <a:spcPct val="65000"/>
              </a:spcBef>
              <a:buSzPct val="90000"/>
            </a:pPr>
            <a:r>
              <a:rPr lang="en-US" dirty="0" smtClean="0"/>
              <a:t>If we know at least roughly the shape of </a:t>
            </a:r>
            <a:r>
              <a:rPr lang="en-US" b="1" dirty="0" smtClean="0"/>
              <a:t>the integrand</a:t>
            </a:r>
            <a:r>
              <a:rPr lang="cs-CZ" b="1" dirty="0" smtClean="0"/>
              <a:t> </a:t>
            </a:r>
            <a:r>
              <a:rPr lang="cs-CZ" b="1" i="1" dirty="0" smtClean="0">
                <a:latin typeface="Arial" pitchFamily="34" charset="0"/>
              </a:rPr>
              <a:t>f</a:t>
            </a:r>
            <a:r>
              <a:rPr lang="cs-CZ" dirty="0" smtClean="0"/>
              <a:t>,</a:t>
            </a:r>
            <a:r>
              <a:rPr lang="cs-CZ" b="1" dirty="0" smtClean="0"/>
              <a:t> </a:t>
            </a:r>
            <a:r>
              <a:rPr lang="en-US" dirty="0" smtClean="0"/>
              <a:t>we aim for a subdivision with the lowest possible variance on the sub-domains</a:t>
            </a:r>
            <a:endParaRPr lang="cs-CZ" dirty="0" smtClean="0"/>
          </a:p>
          <a:p>
            <a:pPr>
              <a:lnSpc>
                <a:spcPct val="95000"/>
              </a:lnSpc>
              <a:spcBef>
                <a:spcPct val="65000"/>
              </a:spcBef>
              <a:buClr>
                <a:srgbClr val="438E00"/>
              </a:buClr>
              <a:buSzPct val="90000"/>
            </a:pPr>
            <a:r>
              <a:rPr lang="en-US" dirty="0" smtClean="0"/>
              <a:t>Subdivision of a </a:t>
            </a:r>
            <a:r>
              <a:rPr lang="cs-CZ" b="1" i="1" dirty="0" smtClean="0"/>
              <a:t>d</a:t>
            </a:r>
            <a:r>
              <a:rPr lang="cs-CZ" b="1" dirty="0" smtClean="0"/>
              <a:t>-</a:t>
            </a:r>
            <a:r>
              <a:rPr lang="en-US" b="1" dirty="0" smtClean="0"/>
              <a:t>dimensional interval </a:t>
            </a:r>
            <a:r>
              <a:rPr lang="en-US" dirty="0" smtClean="0"/>
              <a:t>leads to </a:t>
            </a:r>
            <a:r>
              <a:rPr lang="cs-CZ" b="1" i="1" dirty="0" err="1" smtClean="0">
                <a:latin typeface="Arial" pitchFamily="34" charset="0"/>
              </a:rPr>
              <a:t>N</a:t>
            </a:r>
            <a:r>
              <a:rPr lang="cs-CZ" b="1" baseline="40000" dirty="0" err="1" smtClean="0">
                <a:latin typeface="Arial" pitchFamily="34" charset="0"/>
              </a:rPr>
              <a:t>d</a:t>
            </a:r>
            <a:r>
              <a:rPr lang="cs-CZ" dirty="0" smtClean="0"/>
              <a:t> </a:t>
            </a:r>
            <a:r>
              <a:rPr lang="en-US" dirty="0" smtClean="0"/>
              <a:t>samples</a:t>
            </a:r>
            <a:endParaRPr lang="cs-CZ" dirty="0" smtClean="0"/>
          </a:p>
          <a:p>
            <a:pPr lvl="1">
              <a:spcBef>
                <a:spcPct val="15000"/>
              </a:spcBef>
              <a:buSzPct val="75000"/>
            </a:pPr>
            <a:r>
              <a:rPr lang="en-US" dirty="0" smtClean="0"/>
              <a:t>A better approach in high dimension is </a:t>
            </a:r>
            <a:r>
              <a:rPr lang="en-US" b="1" i="1" dirty="0" smtClean="0"/>
              <a:t>N</a:t>
            </a:r>
            <a:r>
              <a:rPr lang="en-US" b="1" dirty="0" smtClean="0"/>
              <a:t>-rooks</a:t>
            </a:r>
            <a:r>
              <a:rPr lang="en-US" dirty="0" smtClean="0"/>
              <a:t> sampling</a:t>
            </a:r>
            <a:endParaRPr lang="cs-CZ" b="1" dirty="0" smtClean="0">
              <a:latin typeface="Times New Roman CE" charset="-18"/>
            </a:endParaRPr>
          </a:p>
        </p:txBody>
      </p:sp>
      <p:sp>
        <p:nvSpPr>
          <p:cNvPr id="4" name="Title 3"/>
          <p:cNvSpPr>
            <a:spLocks noGrp="1"/>
          </p:cNvSpPr>
          <p:nvPr>
            <p:ph type="title"/>
          </p:nvPr>
        </p:nvSpPr>
        <p:spPr/>
        <p:txBody>
          <a:bodyPr/>
          <a:lstStyle/>
          <a:p>
            <a:r>
              <a:rPr lang="en-US" dirty="0" smtClean="0"/>
              <a:t>How to subdivide the interval?</a:t>
            </a:r>
            <a:endParaRPr lang="en-US" dirty="0"/>
          </a:p>
        </p:txBody>
      </p:sp>
      <p:sp>
        <p:nvSpPr>
          <p:cNvPr id="2" name="Footer Placeholder 1"/>
          <p:cNvSpPr>
            <a:spLocks noGrp="1"/>
          </p:cNvSpPr>
          <p:nvPr>
            <p:ph type="ftr" sz="quarter" idx="11"/>
          </p:nvPr>
        </p:nvSpPr>
        <p:spPr/>
        <p:txBody>
          <a:bodyPr/>
          <a:lstStyle/>
          <a:p>
            <a:pPr>
              <a:defRPr/>
            </a:pPr>
            <a:r>
              <a:rPr lang="en-US" altLang="en-US" smtClean="0"/>
              <a:t>CG III (NPGR010) - J. Křivánek 2015</a:t>
            </a:r>
            <a:endParaRPr lang="en-US" altLang="en-US"/>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33</a:t>
            </a:fld>
            <a:endParaRPr lang="en-US" altLang="en-US"/>
          </a:p>
        </p:txBody>
      </p:sp>
    </p:spTree>
    <p:extLst>
      <p:ext uri="{BB962C8B-B14F-4D97-AF65-F5344CB8AC3E}">
        <p14:creationId xmlns:p14="http://schemas.microsoft.com/office/powerpoint/2010/main" val="2047310533"/>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Combination of stratified sampling and the transformation method</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34</a:t>
            </a:fld>
            <a:endParaRPr lang="en-US" altLang="en-US"/>
          </a:p>
        </p:txBody>
      </p:sp>
      <p:pic>
        <p:nvPicPr>
          <p:cNvPr id="7" name="Picture 4"/>
          <p:cNvPicPr>
            <a:picLocks noChangeAspect="1" noChangeArrowheads="1"/>
          </p:cNvPicPr>
          <p:nvPr/>
        </p:nvPicPr>
        <p:blipFill>
          <a:blip r:embed="rId2" cstate="print"/>
          <a:srcRect/>
          <a:stretch>
            <a:fillRect/>
          </a:stretch>
        </p:blipFill>
        <p:spPr bwMode="auto">
          <a:xfrm>
            <a:off x="2771800" y="2348880"/>
            <a:ext cx="5616624" cy="3847368"/>
          </a:xfrm>
          <a:prstGeom prst="rect">
            <a:avLst/>
          </a:prstGeom>
          <a:noFill/>
          <a:ln w="9525">
            <a:noFill/>
            <a:miter lim="800000"/>
            <a:headEnd/>
            <a:tailEnd/>
          </a:ln>
          <a:effectLst/>
        </p:spPr>
      </p:pic>
      <p:sp>
        <p:nvSpPr>
          <p:cNvPr id="9" name="TextBox 8"/>
          <p:cNvSpPr txBox="1"/>
          <p:nvPr/>
        </p:nvSpPr>
        <p:spPr>
          <a:xfrm rot="19914683">
            <a:off x="-135022" y="3713410"/>
            <a:ext cx="3722494" cy="830997"/>
          </a:xfrm>
          <a:prstGeom prst="rect">
            <a:avLst/>
          </a:prstGeom>
          <a:noFill/>
        </p:spPr>
        <p:txBody>
          <a:bodyPr wrap="none" rtlCol="0">
            <a:spAutoFit/>
          </a:bodyPr>
          <a:lstStyle/>
          <a:p>
            <a:pPr algn="ctr"/>
            <a:r>
              <a:rPr lang="en-US" sz="2400" dirty="0" smtClean="0">
                <a:latin typeface="+mj-lt"/>
              </a:rPr>
              <a:t>Stratification in the space </a:t>
            </a:r>
            <a:br>
              <a:rPr lang="en-US" sz="2400" dirty="0" smtClean="0">
                <a:latin typeface="+mj-lt"/>
              </a:rPr>
            </a:br>
            <a:r>
              <a:rPr lang="en-US" sz="2400" dirty="0" smtClean="0">
                <a:latin typeface="+mj-lt"/>
              </a:rPr>
              <a:t>of random numbers</a:t>
            </a:r>
            <a:endParaRPr lang="en-US" sz="2400" dirty="0">
              <a:latin typeface="+mj-lt"/>
            </a:endParaRPr>
          </a:p>
        </p:txBody>
      </p:sp>
      <p:sp>
        <p:nvSpPr>
          <p:cNvPr id="10" name="TextBox 9"/>
          <p:cNvSpPr txBox="1"/>
          <p:nvPr/>
        </p:nvSpPr>
        <p:spPr>
          <a:xfrm rot="1228748">
            <a:off x="5662784" y="2037083"/>
            <a:ext cx="3573414" cy="830997"/>
          </a:xfrm>
          <a:prstGeom prst="rect">
            <a:avLst/>
          </a:prstGeom>
          <a:noFill/>
        </p:spPr>
        <p:txBody>
          <a:bodyPr wrap="none" rtlCol="0">
            <a:spAutoFit/>
          </a:bodyPr>
          <a:lstStyle/>
          <a:p>
            <a:pPr algn="ctr"/>
            <a:r>
              <a:rPr lang="en-US" sz="2400" dirty="0" smtClean="0">
                <a:latin typeface="+mj-lt"/>
              </a:rPr>
              <a:t>Transformation through </a:t>
            </a:r>
            <a:br>
              <a:rPr lang="en-US" sz="2400" dirty="0" smtClean="0">
                <a:latin typeface="+mj-lt"/>
              </a:rPr>
            </a:br>
            <a:r>
              <a:rPr lang="en-US" sz="2400" dirty="0" smtClean="0">
                <a:latin typeface="+mj-lt"/>
              </a:rPr>
              <a:t>the inverse </a:t>
            </a:r>
            <a:r>
              <a:rPr lang="en-US" sz="2400" dirty="0" err="1" smtClean="0">
                <a:latin typeface="+mj-lt"/>
              </a:rPr>
              <a:t>cdf</a:t>
            </a:r>
            <a:endParaRPr lang="en-US" sz="2400" dirty="0">
              <a:latin typeface="+mj-lt"/>
            </a:endParaRPr>
          </a:p>
        </p:txBody>
      </p:sp>
    </p:spTree>
    <p:extLst>
      <p:ext uri="{BB962C8B-B14F-4D97-AF65-F5344CB8AC3E}">
        <p14:creationId xmlns:p14="http://schemas.microsoft.com/office/powerpoint/2010/main" val="1494120972"/>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p:txBody>
          <a:bodyPr/>
          <a:lstStyle/>
          <a:p>
            <a:r>
              <a:rPr lang="en-US" sz="2800" dirty="0" smtClean="0"/>
              <a:t>Quasi-Monte Carlo methods</a:t>
            </a:r>
            <a:r>
              <a:rPr lang="cs-CZ" sz="2800" dirty="0" smtClean="0"/>
              <a:t> (</a:t>
            </a:r>
            <a:r>
              <a:rPr lang="cs-CZ" sz="2800" dirty="0"/>
              <a:t>QMC)</a:t>
            </a:r>
            <a:endParaRPr lang="en-US" sz="2800" dirty="0"/>
          </a:p>
        </p:txBody>
      </p:sp>
      <p:sp>
        <p:nvSpPr>
          <p:cNvPr id="274435" name="Rectangle 3"/>
          <p:cNvSpPr>
            <a:spLocks noGrp="1" noChangeArrowheads="1"/>
          </p:cNvSpPr>
          <p:nvPr>
            <p:ph type="body" idx="1"/>
          </p:nvPr>
        </p:nvSpPr>
        <p:spPr/>
        <p:txBody>
          <a:bodyPr/>
          <a:lstStyle/>
          <a:p>
            <a:r>
              <a:rPr lang="en-US" dirty="0" smtClean="0"/>
              <a:t>Use of strictly deterministic sequences instead of (pseudo-)random numbers</a:t>
            </a:r>
          </a:p>
          <a:p>
            <a:endParaRPr lang="cs-CZ" dirty="0" smtClean="0"/>
          </a:p>
          <a:p>
            <a:r>
              <a:rPr lang="en-US" dirty="0"/>
              <a:t>Pseudo-random numbers replaced by </a:t>
            </a:r>
            <a:r>
              <a:rPr lang="en-US" b="1" dirty="0"/>
              <a:t>low-discrepancy</a:t>
            </a:r>
            <a:r>
              <a:rPr lang="cs-CZ" b="1" dirty="0"/>
              <a:t> </a:t>
            </a:r>
            <a:r>
              <a:rPr lang="en-US" b="1" dirty="0"/>
              <a:t>sequences</a:t>
            </a:r>
            <a:endParaRPr lang="en-US" dirty="0"/>
          </a:p>
          <a:p>
            <a:endParaRPr lang="cs-CZ" dirty="0" smtClean="0"/>
          </a:p>
          <a:p>
            <a:r>
              <a:rPr lang="en-US" dirty="0" smtClean="0"/>
              <a:t>Everything works as in regular </a:t>
            </a:r>
            <a:r>
              <a:rPr lang="cs-CZ" dirty="0" smtClean="0"/>
              <a:t>MC, </a:t>
            </a:r>
            <a:r>
              <a:rPr lang="en-US" dirty="0" smtClean="0"/>
              <a:t>but the underlying math is different </a:t>
            </a:r>
            <a:r>
              <a:rPr lang="cs-CZ" dirty="0" smtClean="0"/>
              <a:t>(</a:t>
            </a:r>
            <a:r>
              <a:rPr lang="en-US" dirty="0" smtClean="0"/>
              <a:t>nothing is random so the math cannot be built on probability theory</a:t>
            </a:r>
            <a:r>
              <a:rPr lang="cs-CZ" dirty="0" smtClean="0"/>
              <a:t>)</a:t>
            </a:r>
          </a:p>
          <a:p>
            <a:endParaRPr lang="cs-CZ" dirty="0" smtClean="0"/>
          </a:p>
        </p:txBody>
      </p:sp>
      <p:sp>
        <p:nvSpPr>
          <p:cNvPr id="2" name="Footer Placeholder 1"/>
          <p:cNvSpPr>
            <a:spLocks noGrp="1"/>
          </p:cNvSpPr>
          <p:nvPr>
            <p:ph type="ftr" sz="quarter" idx="11"/>
          </p:nvPr>
        </p:nvSpPr>
        <p:spPr/>
        <p:txBody>
          <a:bodyPr/>
          <a:lstStyle/>
          <a:p>
            <a:pPr>
              <a:defRPr/>
            </a:pPr>
            <a:r>
              <a:rPr lang="en-US" altLang="en-US" smtClean="0"/>
              <a:t>CG III (NPGR010) - J. Křivánek 2015</a:t>
            </a:r>
            <a:endParaRPr lang="en-US" altLang="en-US"/>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35</a:t>
            </a:fld>
            <a:endParaRPr lang="en-US" altLang="en-US"/>
          </a:p>
        </p:txBody>
      </p:sp>
    </p:spTree>
    <p:extLst>
      <p:ext uri="{BB962C8B-B14F-4D97-AF65-F5344CB8AC3E}">
        <p14:creationId xmlns:p14="http://schemas.microsoft.com/office/powerpoint/2010/main" val="1398797146"/>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Discrepancy</a:t>
            </a:r>
            <a:endParaRPr lang="cs-CZ" dirty="0"/>
          </a:p>
        </p:txBody>
      </p:sp>
      <p:sp>
        <p:nvSpPr>
          <p:cNvPr id="3" name="Content Placeholder 2"/>
          <p:cNvSpPr>
            <a:spLocks noGrp="1"/>
          </p:cNvSpPr>
          <p:nvPr>
            <p:ph idx="1"/>
          </p:nvPr>
        </p:nvSpPr>
        <p:spPr/>
        <p:txBody>
          <a:bodyPr/>
          <a:lstStyle/>
          <a:p>
            <a:endParaRPr lang="en-US" dirty="0"/>
          </a:p>
          <a:p>
            <a:endParaRPr lang="en-US" dirty="0" smtClean="0"/>
          </a:p>
        </p:txBody>
      </p:sp>
      <p:pic>
        <p:nvPicPr>
          <p:cNvPr id="1030" name="Picture 6"/>
          <p:cNvPicPr>
            <a:picLocks noChangeAspect="1" noChangeArrowheads="1"/>
          </p:cNvPicPr>
          <p:nvPr/>
        </p:nvPicPr>
        <p:blipFill>
          <a:blip r:embed="rId2" cstate="print"/>
          <a:srcRect/>
          <a:stretch>
            <a:fillRect/>
          </a:stretch>
        </p:blipFill>
        <p:spPr bwMode="auto">
          <a:xfrm>
            <a:off x="1475656" y="2132856"/>
            <a:ext cx="6401594" cy="2269274"/>
          </a:xfrm>
          <a:prstGeom prst="rect">
            <a:avLst/>
          </a:prstGeom>
          <a:noFill/>
          <a:ln w="9525">
            <a:noFill/>
            <a:miter lim="800000"/>
            <a:headEnd/>
            <a:tailEnd/>
          </a:ln>
        </p:spPr>
      </p:pic>
      <p:sp>
        <p:nvSpPr>
          <p:cNvPr id="7" name="TextBox 6"/>
          <p:cNvSpPr txBox="1"/>
          <p:nvPr/>
        </p:nvSpPr>
        <p:spPr>
          <a:xfrm>
            <a:off x="5484793" y="4365104"/>
            <a:ext cx="1984839" cy="646331"/>
          </a:xfrm>
          <a:prstGeom prst="rect">
            <a:avLst/>
          </a:prstGeom>
          <a:noFill/>
        </p:spPr>
        <p:txBody>
          <a:bodyPr wrap="none" rtlCol="0">
            <a:spAutoFit/>
          </a:bodyPr>
          <a:lstStyle/>
          <a:p>
            <a:pPr algn="ctr"/>
            <a:r>
              <a:rPr lang="en-US" dirty="0" smtClean="0">
                <a:latin typeface="+mj-lt"/>
              </a:rPr>
              <a:t>Low Discrepancy </a:t>
            </a:r>
            <a:br>
              <a:rPr lang="en-US" dirty="0" smtClean="0">
                <a:latin typeface="+mj-lt"/>
              </a:rPr>
            </a:br>
            <a:r>
              <a:rPr lang="en-US" dirty="0" smtClean="0">
                <a:latin typeface="+mj-lt"/>
              </a:rPr>
              <a:t>(more uniform)</a:t>
            </a:r>
            <a:endParaRPr lang="en-US" dirty="0">
              <a:latin typeface="+mj-lt"/>
            </a:endParaRPr>
          </a:p>
        </p:txBody>
      </p:sp>
      <p:sp>
        <p:nvSpPr>
          <p:cNvPr id="8" name="TextBox 7"/>
          <p:cNvSpPr txBox="1"/>
          <p:nvPr/>
        </p:nvSpPr>
        <p:spPr>
          <a:xfrm>
            <a:off x="2043511" y="4365104"/>
            <a:ext cx="2098652" cy="646331"/>
          </a:xfrm>
          <a:prstGeom prst="rect">
            <a:avLst/>
          </a:prstGeom>
          <a:noFill/>
        </p:spPr>
        <p:txBody>
          <a:bodyPr wrap="none" rtlCol="0">
            <a:spAutoFit/>
          </a:bodyPr>
          <a:lstStyle/>
          <a:p>
            <a:pPr algn="ctr"/>
            <a:r>
              <a:rPr lang="en-US" dirty="0" smtClean="0">
                <a:latin typeface="+mj-lt"/>
              </a:rPr>
              <a:t>High Discrepancy </a:t>
            </a:r>
            <a:br>
              <a:rPr lang="en-US" dirty="0" smtClean="0">
                <a:latin typeface="+mj-lt"/>
              </a:rPr>
            </a:br>
            <a:r>
              <a:rPr lang="en-US" dirty="0" smtClean="0">
                <a:latin typeface="+mj-lt"/>
              </a:rPr>
              <a:t>(clusters of points)</a:t>
            </a:r>
            <a:endParaRPr lang="en-US" dirty="0">
              <a:latin typeface="+mj-lt"/>
            </a:endParaRPr>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36</a:t>
            </a:fld>
            <a:endParaRPr lang="en-US" altLang="en-US"/>
          </a:p>
        </p:txBody>
      </p:sp>
    </p:spTree>
    <p:extLst>
      <p:ext uri="{BB962C8B-B14F-4D97-AF65-F5344CB8AC3E}">
        <p14:creationId xmlns:p14="http://schemas.microsoft.com/office/powerpoint/2010/main" val="591359481"/>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p:txBody>
          <a:bodyPr/>
          <a:lstStyle/>
          <a:p>
            <a:r>
              <a:rPr lang="en-US" b="1" dirty="0" smtClean="0"/>
              <a:t>Stratified</a:t>
            </a:r>
            <a:r>
              <a:rPr lang="cs-CZ" b="1" dirty="0" smtClean="0"/>
              <a:t> </a:t>
            </a:r>
            <a:r>
              <a:rPr lang="cs-CZ" b="1" dirty="0" err="1" smtClean="0"/>
              <a:t>sampling</a:t>
            </a:r>
            <a:endParaRPr lang="cs-CZ" b="1" dirty="0"/>
          </a:p>
        </p:txBody>
      </p:sp>
      <p:pic>
        <p:nvPicPr>
          <p:cNvPr id="304131" name="Picture 3"/>
          <p:cNvPicPr>
            <a:picLocks noChangeAspect="1" noChangeArrowheads="1"/>
          </p:cNvPicPr>
          <p:nvPr/>
        </p:nvPicPr>
        <p:blipFill>
          <a:blip r:embed="rId2" cstate="print"/>
          <a:srcRect/>
          <a:stretch>
            <a:fillRect/>
          </a:stretch>
        </p:blipFill>
        <p:spPr bwMode="auto">
          <a:xfrm>
            <a:off x="1803400" y="1412875"/>
            <a:ext cx="5535613" cy="4498975"/>
          </a:xfrm>
          <a:prstGeom prst="rect">
            <a:avLst/>
          </a:prstGeom>
          <a:noFill/>
          <a:ln w="9525">
            <a:noFill/>
            <a:miter lim="800000"/>
            <a:headEnd/>
            <a:tailEnd/>
          </a:ln>
          <a:effectLst/>
        </p:spPr>
      </p:pic>
      <p:sp>
        <p:nvSpPr>
          <p:cNvPr id="304132" name="Text Box 4"/>
          <p:cNvSpPr txBox="1">
            <a:spLocks noChangeArrowheads="1"/>
          </p:cNvSpPr>
          <p:nvPr/>
        </p:nvSpPr>
        <p:spPr bwMode="auto">
          <a:xfrm rot="16200000">
            <a:off x="6389283" y="3499922"/>
            <a:ext cx="2348720" cy="369332"/>
          </a:xfrm>
          <a:prstGeom prst="rect">
            <a:avLst/>
          </a:prstGeom>
          <a:noFill/>
          <a:ln w="9525">
            <a:noFill/>
            <a:miter lim="800000"/>
            <a:headEnd/>
            <a:tailEnd/>
          </a:ln>
          <a:effectLst/>
        </p:spPr>
        <p:txBody>
          <a:bodyPr wrap="none">
            <a:spAutoFit/>
          </a:bodyPr>
          <a:lstStyle/>
          <a:p>
            <a:r>
              <a:rPr lang="cs-CZ">
                <a:latin typeface="+mj-lt"/>
              </a:rPr>
              <a:t>Henrik Wann Jensen</a:t>
            </a:r>
            <a:endParaRPr lang="en-US">
              <a:latin typeface="+mj-lt"/>
            </a:endParaRPr>
          </a:p>
        </p:txBody>
      </p:sp>
      <p:sp>
        <p:nvSpPr>
          <p:cNvPr id="304133" name="Text Box 5"/>
          <p:cNvSpPr txBox="1">
            <a:spLocks noChangeArrowheads="1"/>
          </p:cNvSpPr>
          <p:nvPr/>
        </p:nvSpPr>
        <p:spPr bwMode="auto">
          <a:xfrm>
            <a:off x="3546475" y="5870575"/>
            <a:ext cx="1988045" cy="369332"/>
          </a:xfrm>
          <a:prstGeom prst="rect">
            <a:avLst/>
          </a:prstGeom>
          <a:noFill/>
          <a:ln w="9525">
            <a:noFill/>
            <a:miter lim="800000"/>
            <a:headEnd/>
            <a:tailEnd/>
          </a:ln>
          <a:effectLst/>
        </p:spPr>
        <p:txBody>
          <a:bodyPr wrap="none">
            <a:spAutoFit/>
          </a:bodyPr>
          <a:lstStyle/>
          <a:p>
            <a:r>
              <a:rPr lang="cs-CZ" dirty="0">
                <a:latin typeface="+mj-lt"/>
              </a:rPr>
              <a:t>10 </a:t>
            </a:r>
            <a:r>
              <a:rPr lang="en-US" dirty="0" smtClean="0">
                <a:latin typeface="+mj-lt"/>
              </a:rPr>
              <a:t>paths per pixel</a:t>
            </a:r>
            <a:endParaRPr lang="en-US" dirty="0">
              <a:latin typeface="+mj-lt"/>
            </a:endParaRPr>
          </a:p>
        </p:txBody>
      </p:sp>
      <p:sp>
        <p:nvSpPr>
          <p:cNvPr id="2" name="Footer Placeholder 1"/>
          <p:cNvSpPr>
            <a:spLocks noGrp="1"/>
          </p:cNvSpPr>
          <p:nvPr>
            <p:ph type="ftr" sz="quarter" idx="11"/>
          </p:nvPr>
        </p:nvSpPr>
        <p:spPr/>
        <p:txBody>
          <a:bodyPr/>
          <a:lstStyle/>
          <a:p>
            <a:pPr>
              <a:defRPr/>
            </a:pPr>
            <a:r>
              <a:rPr lang="en-US" altLang="en-US" smtClean="0"/>
              <a:t>CG III (NPGR010) - J. Křivánek 2015</a:t>
            </a:r>
            <a:endParaRPr lang="en-US" altLang="en-US"/>
          </a:p>
        </p:txBody>
      </p:sp>
      <p:sp>
        <p:nvSpPr>
          <p:cNvPr id="3" name="Slide Number Placeholder 2"/>
          <p:cNvSpPr>
            <a:spLocks noGrp="1"/>
          </p:cNvSpPr>
          <p:nvPr>
            <p:ph type="sldNum" sz="quarter" idx="12"/>
          </p:nvPr>
        </p:nvSpPr>
        <p:spPr/>
        <p:txBody>
          <a:bodyPr/>
          <a:lstStyle/>
          <a:p>
            <a:pPr>
              <a:defRPr/>
            </a:pPr>
            <a:fld id="{AE484AC6-BBE4-40F9-8123-1EEF9B763C30}" type="slidenum">
              <a:rPr lang="en-US" altLang="en-US" smtClean="0"/>
              <a:pPr>
                <a:defRPr/>
              </a:pPr>
              <a:t>37</a:t>
            </a:fld>
            <a:endParaRPr lang="en-US" altLang="en-US"/>
          </a:p>
        </p:txBody>
      </p:sp>
    </p:spTree>
    <p:extLst>
      <p:ext uri="{BB962C8B-B14F-4D97-AF65-F5344CB8AC3E}">
        <p14:creationId xmlns:p14="http://schemas.microsoft.com/office/powerpoint/2010/main" val="1800046718"/>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p:txBody>
          <a:bodyPr/>
          <a:lstStyle/>
          <a:p>
            <a:r>
              <a:rPr lang="cs-CZ" b="1" dirty="0" smtClean="0"/>
              <a:t>Quasi-</a:t>
            </a:r>
            <a:r>
              <a:rPr lang="en-US" b="1" dirty="0" smtClean="0"/>
              <a:t>Monte Carlo</a:t>
            </a:r>
            <a:endParaRPr lang="en-US" b="1" dirty="0"/>
          </a:p>
        </p:txBody>
      </p:sp>
      <p:sp>
        <p:nvSpPr>
          <p:cNvPr id="306180" name="Text Box 4"/>
          <p:cNvSpPr txBox="1">
            <a:spLocks noChangeArrowheads="1"/>
          </p:cNvSpPr>
          <p:nvPr/>
        </p:nvSpPr>
        <p:spPr bwMode="auto">
          <a:xfrm rot="16200000">
            <a:off x="6389283" y="3499922"/>
            <a:ext cx="2348720" cy="369332"/>
          </a:xfrm>
          <a:prstGeom prst="rect">
            <a:avLst/>
          </a:prstGeom>
          <a:noFill/>
          <a:ln w="9525">
            <a:noFill/>
            <a:miter lim="800000"/>
            <a:headEnd/>
            <a:tailEnd/>
          </a:ln>
          <a:effectLst/>
        </p:spPr>
        <p:txBody>
          <a:bodyPr wrap="none">
            <a:spAutoFit/>
          </a:bodyPr>
          <a:lstStyle/>
          <a:p>
            <a:r>
              <a:rPr lang="cs-CZ">
                <a:latin typeface="+mj-lt"/>
              </a:rPr>
              <a:t>Henrik Wann Jensen</a:t>
            </a:r>
            <a:endParaRPr lang="en-US">
              <a:latin typeface="+mj-lt"/>
            </a:endParaRPr>
          </a:p>
        </p:txBody>
      </p:sp>
      <p:sp>
        <p:nvSpPr>
          <p:cNvPr id="306181" name="Text Box 5"/>
          <p:cNvSpPr txBox="1">
            <a:spLocks noChangeArrowheads="1"/>
          </p:cNvSpPr>
          <p:nvPr/>
        </p:nvSpPr>
        <p:spPr bwMode="auto">
          <a:xfrm>
            <a:off x="3546475" y="5870575"/>
            <a:ext cx="1988045" cy="369332"/>
          </a:xfrm>
          <a:prstGeom prst="rect">
            <a:avLst/>
          </a:prstGeom>
          <a:noFill/>
          <a:ln w="9525">
            <a:noFill/>
            <a:miter lim="800000"/>
            <a:headEnd/>
            <a:tailEnd/>
          </a:ln>
          <a:effectLst/>
        </p:spPr>
        <p:txBody>
          <a:bodyPr wrap="none">
            <a:spAutoFit/>
          </a:bodyPr>
          <a:lstStyle/>
          <a:p>
            <a:r>
              <a:rPr lang="cs-CZ" dirty="0">
                <a:latin typeface="+mj-lt"/>
              </a:rPr>
              <a:t>10 </a:t>
            </a:r>
            <a:r>
              <a:rPr lang="en-US" dirty="0" smtClean="0">
                <a:latin typeface="+mj-lt"/>
              </a:rPr>
              <a:t>paths per pixel</a:t>
            </a:r>
            <a:endParaRPr lang="en-US" dirty="0">
              <a:latin typeface="+mj-lt"/>
            </a:endParaRPr>
          </a:p>
        </p:txBody>
      </p:sp>
      <p:pic>
        <p:nvPicPr>
          <p:cNvPr id="306182" name="Picture 6"/>
          <p:cNvPicPr>
            <a:picLocks noChangeAspect="1" noChangeArrowheads="1"/>
          </p:cNvPicPr>
          <p:nvPr/>
        </p:nvPicPr>
        <p:blipFill>
          <a:blip r:embed="rId2" cstate="print"/>
          <a:srcRect/>
          <a:stretch>
            <a:fillRect/>
          </a:stretch>
        </p:blipFill>
        <p:spPr bwMode="auto">
          <a:xfrm>
            <a:off x="1803400" y="1412875"/>
            <a:ext cx="5535613" cy="4498975"/>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pPr>
              <a:defRPr/>
            </a:pPr>
            <a:r>
              <a:rPr lang="en-US" altLang="en-US" smtClean="0"/>
              <a:t>CG III (NPGR010) - J. Křivánek 2015</a:t>
            </a:r>
            <a:endParaRPr lang="en-US" altLang="en-US"/>
          </a:p>
        </p:txBody>
      </p:sp>
      <p:sp>
        <p:nvSpPr>
          <p:cNvPr id="3" name="Slide Number Placeholder 2"/>
          <p:cNvSpPr>
            <a:spLocks noGrp="1"/>
          </p:cNvSpPr>
          <p:nvPr>
            <p:ph type="sldNum" sz="quarter" idx="12"/>
          </p:nvPr>
        </p:nvSpPr>
        <p:spPr/>
        <p:txBody>
          <a:bodyPr/>
          <a:lstStyle/>
          <a:p>
            <a:pPr>
              <a:defRPr/>
            </a:pPr>
            <a:fld id="{AE484AC6-BBE4-40F9-8123-1EEF9B763C30}" type="slidenum">
              <a:rPr lang="en-US" altLang="en-US" smtClean="0"/>
              <a:pPr>
                <a:defRPr/>
              </a:pPr>
              <a:t>38</a:t>
            </a:fld>
            <a:endParaRPr lang="en-US" altLang="en-US"/>
          </a:p>
        </p:txBody>
      </p:sp>
    </p:spTree>
    <p:extLst>
      <p:ext uri="{BB962C8B-B14F-4D97-AF65-F5344CB8AC3E}">
        <p14:creationId xmlns:p14="http://schemas.microsoft.com/office/powerpoint/2010/main" val="2068295163"/>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lstStyle/>
          <a:p>
            <a:r>
              <a:rPr lang="en-US" b="1" dirty="0" smtClean="0"/>
              <a:t>Same random sequence for all pixels</a:t>
            </a:r>
            <a:endParaRPr lang="en-US" b="1" dirty="0"/>
          </a:p>
        </p:txBody>
      </p:sp>
      <p:sp>
        <p:nvSpPr>
          <p:cNvPr id="307203" name="Text Box 3"/>
          <p:cNvSpPr txBox="1">
            <a:spLocks noChangeArrowheads="1"/>
          </p:cNvSpPr>
          <p:nvPr/>
        </p:nvSpPr>
        <p:spPr bwMode="auto">
          <a:xfrm rot="16200000">
            <a:off x="6389283" y="3499922"/>
            <a:ext cx="2348720" cy="369332"/>
          </a:xfrm>
          <a:prstGeom prst="rect">
            <a:avLst/>
          </a:prstGeom>
          <a:noFill/>
          <a:ln w="9525">
            <a:noFill/>
            <a:miter lim="800000"/>
            <a:headEnd/>
            <a:tailEnd/>
          </a:ln>
          <a:effectLst/>
        </p:spPr>
        <p:txBody>
          <a:bodyPr wrap="none">
            <a:spAutoFit/>
          </a:bodyPr>
          <a:lstStyle/>
          <a:p>
            <a:r>
              <a:rPr lang="cs-CZ">
                <a:latin typeface="+mj-lt"/>
              </a:rPr>
              <a:t>Henrik Wann Jensen</a:t>
            </a:r>
            <a:endParaRPr lang="en-US">
              <a:latin typeface="+mj-lt"/>
            </a:endParaRPr>
          </a:p>
        </p:txBody>
      </p:sp>
      <p:sp>
        <p:nvSpPr>
          <p:cNvPr id="307204" name="Text Box 4"/>
          <p:cNvSpPr txBox="1">
            <a:spLocks noChangeArrowheads="1"/>
          </p:cNvSpPr>
          <p:nvPr/>
        </p:nvSpPr>
        <p:spPr bwMode="auto">
          <a:xfrm>
            <a:off x="3546475" y="5870575"/>
            <a:ext cx="1988045" cy="369332"/>
          </a:xfrm>
          <a:prstGeom prst="rect">
            <a:avLst/>
          </a:prstGeom>
          <a:noFill/>
          <a:ln w="9525">
            <a:noFill/>
            <a:miter lim="800000"/>
            <a:headEnd/>
            <a:tailEnd/>
          </a:ln>
          <a:effectLst/>
        </p:spPr>
        <p:txBody>
          <a:bodyPr wrap="none">
            <a:spAutoFit/>
          </a:bodyPr>
          <a:lstStyle/>
          <a:p>
            <a:r>
              <a:rPr lang="cs-CZ" dirty="0">
                <a:latin typeface="+mj-lt"/>
              </a:rPr>
              <a:t>10 </a:t>
            </a:r>
            <a:r>
              <a:rPr lang="en-US" dirty="0" smtClean="0">
                <a:latin typeface="+mj-lt"/>
              </a:rPr>
              <a:t>paths per pixel</a:t>
            </a:r>
            <a:endParaRPr lang="en-US" dirty="0">
              <a:latin typeface="+mj-lt"/>
            </a:endParaRPr>
          </a:p>
        </p:txBody>
      </p:sp>
      <p:pic>
        <p:nvPicPr>
          <p:cNvPr id="307206" name="Picture 6"/>
          <p:cNvPicPr>
            <a:picLocks noChangeAspect="1" noChangeArrowheads="1"/>
          </p:cNvPicPr>
          <p:nvPr/>
        </p:nvPicPr>
        <p:blipFill>
          <a:blip r:embed="rId2" cstate="print"/>
          <a:srcRect/>
          <a:stretch>
            <a:fillRect/>
          </a:stretch>
        </p:blipFill>
        <p:spPr bwMode="auto">
          <a:xfrm>
            <a:off x="1803400" y="1412875"/>
            <a:ext cx="5535613" cy="4498975"/>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pPr>
              <a:defRPr/>
            </a:pPr>
            <a:r>
              <a:rPr lang="en-US" altLang="en-US" smtClean="0"/>
              <a:t>CG III (NPGR010) - J. Křivánek 2015</a:t>
            </a:r>
            <a:endParaRPr lang="en-US" altLang="en-US"/>
          </a:p>
        </p:txBody>
      </p:sp>
      <p:sp>
        <p:nvSpPr>
          <p:cNvPr id="3" name="Slide Number Placeholder 2"/>
          <p:cNvSpPr>
            <a:spLocks noGrp="1"/>
          </p:cNvSpPr>
          <p:nvPr>
            <p:ph type="sldNum" sz="quarter" idx="12"/>
          </p:nvPr>
        </p:nvSpPr>
        <p:spPr/>
        <p:txBody>
          <a:bodyPr/>
          <a:lstStyle/>
          <a:p>
            <a:pPr>
              <a:defRPr/>
            </a:pPr>
            <a:fld id="{AE484AC6-BBE4-40F9-8123-1EEF9B763C30}" type="slidenum">
              <a:rPr lang="en-US" altLang="en-US" smtClean="0"/>
              <a:pPr>
                <a:defRPr/>
              </a:pPr>
              <a:t>39</a:t>
            </a:fld>
            <a:endParaRPr lang="en-US" altLang="en-US"/>
          </a:p>
        </p:txBody>
      </p:sp>
    </p:spTree>
    <p:extLst>
      <p:ext uri="{BB962C8B-B14F-4D97-AF65-F5344CB8AC3E}">
        <p14:creationId xmlns:p14="http://schemas.microsoft.com/office/powerpoint/2010/main" val="48922557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samples from a </a:t>
            </a:r>
            <a:r>
              <a:rPr lang="cs-CZ" dirty="0" smtClean="0"/>
              <a:t>1D</a:t>
            </a:r>
            <a:r>
              <a:rPr lang="en-US" dirty="0" smtClean="0"/>
              <a:t> discrete random variable</a:t>
            </a:r>
            <a:endParaRPr lang="cs-CZ" dirty="0"/>
          </a:p>
        </p:txBody>
      </p:sp>
      <p:sp>
        <p:nvSpPr>
          <p:cNvPr id="3" name="Content Placeholder 2"/>
          <p:cNvSpPr>
            <a:spLocks noGrp="1"/>
          </p:cNvSpPr>
          <p:nvPr>
            <p:ph idx="1"/>
          </p:nvPr>
        </p:nvSpPr>
        <p:spPr/>
        <p:txBody>
          <a:bodyPr/>
          <a:lstStyle/>
          <a:p>
            <a:r>
              <a:rPr lang="en-US" dirty="0" smtClean="0"/>
              <a:t>Given a probability mass function </a:t>
            </a:r>
            <a:r>
              <a:rPr lang="cs-CZ" i="1" dirty="0" smtClean="0"/>
              <a:t>p</a:t>
            </a:r>
            <a:r>
              <a:rPr lang="cs-CZ" dirty="0" smtClean="0"/>
              <a:t>(</a:t>
            </a:r>
            <a:r>
              <a:rPr lang="cs-CZ" i="1" dirty="0" smtClean="0"/>
              <a:t>i</a:t>
            </a:r>
            <a:r>
              <a:rPr lang="cs-CZ" dirty="0" smtClean="0"/>
              <a:t>), </a:t>
            </a:r>
            <a:r>
              <a:rPr lang="en-US" dirty="0" smtClean="0"/>
              <a:t>and the corresponding </a:t>
            </a:r>
            <a:r>
              <a:rPr lang="en-US" dirty="0" err="1" smtClean="0"/>
              <a:t>cdf</a:t>
            </a:r>
            <a:r>
              <a:rPr lang="en-US" dirty="0" smtClean="0"/>
              <a:t> </a:t>
            </a:r>
            <a:r>
              <a:rPr lang="cs-CZ" i="1" dirty="0" smtClean="0"/>
              <a:t>P</a:t>
            </a:r>
            <a:r>
              <a:rPr lang="cs-CZ" dirty="0" smtClean="0"/>
              <a:t>(</a:t>
            </a:r>
            <a:r>
              <a:rPr lang="cs-CZ" i="1" dirty="0" smtClean="0"/>
              <a:t>i</a:t>
            </a:r>
            <a:r>
              <a:rPr lang="cs-CZ" dirty="0" smtClean="0"/>
              <a:t>)</a:t>
            </a:r>
          </a:p>
          <a:p>
            <a:endParaRPr lang="cs-CZ" dirty="0" smtClean="0"/>
          </a:p>
          <a:p>
            <a:r>
              <a:rPr lang="en-US" dirty="0" smtClean="0"/>
              <a:t>Procedure</a:t>
            </a:r>
            <a:endParaRPr lang="cs-CZ" dirty="0" smtClean="0"/>
          </a:p>
          <a:p>
            <a:pPr marL="801687" lvl="1" indent="-457200">
              <a:buFont typeface="+mj-lt"/>
              <a:buAutoNum type="arabicPeriod"/>
            </a:pPr>
            <a:r>
              <a:rPr lang="en-US" dirty="0" smtClean="0"/>
              <a:t>Generate </a:t>
            </a:r>
            <a:r>
              <a:rPr lang="cs-CZ" i="1" dirty="0" smtClean="0"/>
              <a:t>u</a:t>
            </a:r>
            <a:r>
              <a:rPr lang="cs-CZ" dirty="0" smtClean="0"/>
              <a:t> </a:t>
            </a:r>
            <a:r>
              <a:rPr lang="en-US" dirty="0" smtClean="0"/>
              <a:t>from Uniform</a:t>
            </a:r>
            <a:r>
              <a:rPr lang="cs-CZ" dirty="0" smtClean="0"/>
              <a:t>(0,1)</a:t>
            </a:r>
          </a:p>
          <a:p>
            <a:pPr marL="801687" lvl="1" indent="-457200">
              <a:buFont typeface="+mj-lt"/>
              <a:buAutoNum type="arabicPeriod"/>
            </a:pPr>
            <a:r>
              <a:rPr lang="en-US" dirty="0" smtClean="0"/>
              <a:t>Choose </a:t>
            </a:r>
            <a:r>
              <a:rPr lang="cs-CZ" i="1" dirty="0" err="1" smtClean="0"/>
              <a:t>x</a:t>
            </a:r>
            <a:r>
              <a:rPr lang="cs-CZ" i="1" baseline="-25000" dirty="0" err="1" smtClean="0"/>
              <a:t>i</a:t>
            </a:r>
            <a:r>
              <a:rPr lang="cs-CZ" dirty="0" smtClean="0"/>
              <a:t> </a:t>
            </a:r>
            <a:r>
              <a:rPr lang="en-US" dirty="0" smtClean="0"/>
              <a:t>for which</a:t>
            </a:r>
            <a:r>
              <a:rPr lang="cs-CZ" dirty="0" smtClean="0"/>
              <a:t/>
            </a:r>
            <a:br>
              <a:rPr lang="cs-CZ" dirty="0" smtClean="0"/>
            </a:br>
            <a:r>
              <a:rPr lang="cs-CZ" dirty="0" smtClean="0"/>
              <a:t/>
            </a:r>
            <a:br>
              <a:rPr lang="cs-CZ" dirty="0" smtClean="0"/>
            </a:br>
            <a:r>
              <a:rPr lang="cs-CZ" dirty="0" smtClean="0"/>
              <a:t/>
            </a:r>
            <a:br>
              <a:rPr lang="cs-CZ" dirty="0" smtClean="0"/>
            </a:br>
            <a:r>
              <a:rPr lang="cs-CZ" dirty="0" smtClean="0"/>
              <a:t/>
            </a:r>
            <a:br>
              <a:rPr lang="cs-CZ" dirty="0" smtClean="0"/>
            </a:br>
            <a:r>
              <a:rPr lang="cs-CZ" dirty="0" smtClean="0"/>
              <a:t/>
            </a:r>
            <a:br>
              <a:rPr lang="cs-CZ" dirty="0" smtClean="0"/>
            </a:br>
            <a:r>
              <a:rPr lang="cs-CZ" sz="1800" dirty="0" smtClean="0"/>
              <a:t>(</a:t>
            </a:r>
            <a:r>
              <a:rPr lang="en-US" sz="1800" dirty="0" smtClean="0"/>
              <a:t>we define </a:t>
            </a:r>
            <a:r>
              <a:rPr lang="cs-CZ" sz="1800" i="1" dirty="0" smtClean="0">
                <a:latin typeface="Times New Roman" pitchFamily="18" charset="0"/>
                <a:cs typeface="Times New Roman" pitchFamily="18" charset="0"/>
              </a:rPr>
              <a:t>P</a:t>
            </a:r>
            <a:r>
              <a:rPr lang="cs-CZ" sz="1800" dirty="0" smtClean="0">
                <a:latin typeface="Times New Roman" pitchFamily="18" charset="0"/>
                <a:cs typeface="Times New Roman" pitchFamily="18" charset="0"/>
              </a:rPr>
              <a:t>(0) = 0</a:t>
            </a:r>
            <a:r>
              <a:rPr lang="cs-CZ" sz="1800" dirty="0" smtClean="0"/>
              <a:t>)</a:t>
            </a:r>
            <a:endParaRPr lang="cs-CZ" dirty="0" smtClean="0"/>
          </a:p>
          <a:p>
            <a:r>
              <a:rPr lang="en-US" dirty="0" smtClean="0"/>
              <a:t>The search is usually implemented by interval bisection</a:t>
            </a:r>
            <a:endParaRPr lang="cs-CZ" dirty="0" smtClean="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4</a:t>
            </a:fld>
            <a:endParaRPr lang="en-US" altLang="en-US"/>
          </a:p>
        </p:txBody>
      </p:sp>
      <p:grpSp>
        <p:nvGrpSpPr>
          <p:cNvPr id="7" name="Group 61"/>
          <p:cNvGrpSpPr/>
          <p:nvPr/>
        </p:nvGrpSpPr>
        <p:grpSpPr>
          <a:xfrm>
            <a:off x="5148064" y="2348880"/>
            <a:ext cx="3888432" cy="2880320"/>
            <a:chOff x="5076056" y="3645024"/>
            <a:chExt cx="3888432" cy="2880320"/>
          </a:xfrm>
        </p:grpSpPr>
        <p:sp>
          <p:nvSpPr>
            <p:cNvPr id="37" name="Rectangle 36"/>
            <p:cNvSpPr/>
            <p:nvPr/>
          </p:nvSpPr>
          <p:spPr>
            <a:xfrm>
              <a:off x="5076056" y="3645024"/>
              <a:ext cx="3888432" cy="2880320"/>
            </a:xfrm>
            <a:prstGeom prst="rect">
              <a:avLst/>
            </a:prstGeom>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38" name="Straight Arrow Connector 37"/>
            <p:cNvCxnSpPr/>
            <p:nvPr/>
          </p:nvCxnSpPr>
          <p:spPr>
            <a:xfrm>
              <a:off x="5724128" y="6013530"/>
              <a:ext cx="288032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5724128" y="3861048"/>
              <a:ext cx="0" cy="213294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6228184" y="5509474"/>
              <a:ext cx="0" cy="556526"/>
            </a:xfrm>
            <a:prstGeom prst="straightConnector1">
              <a:avLst/>
            </a:prstGeom>
            <a:ln w="28575">
              <a:solidFill>
                <a:srgbClr val="00B050"/>
              </a:solidFill>
              <a:prstDash val="dash"/>
              <a:tailEnd type="oval" w="lg" len="lg"/>
            </a:ln>
          </p:spPr>
          <p:style>
            <a:lnRef idx="1">
              <a:schemeClr val="accent1"/>
            </a:lnRef>
            <a:fillRef idx="0">
              <a:schemeClr val="accent1"/>
            </a:fillRef>
            <a:effectRef idx="0">
              <a:schemeClr val="accent1"/>
            </a:effectRef>
            <a:fontRef idx="minor">
              <a:schemeClr val="tx1"/>
            </a:fontRef>
          </p:style>
        </p:cxnSp>
        <p:graphicFrame>
          <p:nvGraphicFramePr>
            <p:cNvPr id="43" name="Object 4">
              <a:hlinkClick r:id="" action="ppaction://ole?verb=0"/>
            </p:cNvPr>
            <p:cNvGraphicFramePr>
              <a:graphicFrameLocks/>
            </p:cNvGraphicFramePr>
            <p:nvPr/>
          </p:nvGraphicFramePr>
          <p:xfrm>
            <a:off x="5248275" y="5052541"/>
            <a:ext cx="293688" cy="320675"/>
          </p:xfrm>
          <a:graphic>
            <a:graphicData uri="http://schemas.openxmlformats.org/presentationml/2006/ole">
              <mc:AlternateContent xmlns:mc="http://schemas.openxmlformats.org/markup-compatibility/2006">
                <mc:Choice xmlns:v="urn:schemas-microsoft-com:vml" Requires="v">
                  <p:oleObj spid="_x0000_s397305" name="Rovnice" r:id="rId3" imgW="126835" imgH="139518" progId="Equation.3">
                    <p:embed/>
                  </p:oleObj>
                </mc:Choice>
                <mc:Fallback>
                  <p:oleObj name="Rovnice" r:id="rId3" imgW="126835" imgH="139518"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8275" y="5052541"/>
                          <a:ext cx="293688"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 name="Object 5">
              <a:hlinkClick r:id="" action="ppaction://ole?verb=0"/>
            </p:cNvPr>
            <p:cNvGraphicFramePr>
              <a:graphicFrameLocks/>
            </p:cNvGraphicFramePr>
            <p:nvPr/>
          </p:nvGraphicFramePr>
          <p:xfrm>
            <a:off x="6083871" y="5942881"/>
            <a:ext cx="352425" cy="496887"/>
          </p:xfrm>
          <a:graphic>
            <a:graphicData uri="http://schemas.openxmlformats.org/presentationml/2006/ole">
              <mc:AlternateContent xmlns:mc="http://schemas.openxmlformats.org/markup-compatibility/2006">
                <mc:Choice xmlns:v="urn:schemas-microsoft-com:vml" Requires="v">
                  <p:oleObj spid="_x0000_s397306" name="Rovnice" r:id="rId5" imgW="152268" imgH="215713" progId="Equation.3">
                    <p:embed/>
                  </p:oleObj>
                </mc:Choice>
                <mc:Fallback>
                  <p:oleObj name="Rovnice" r:id="rId5" imgW="152268" imgH="215713" progId="Equation.3">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3871" y="5942881"/>
                          <a:ext cx="35242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45" name="Straight Connector 44"/>
            <p:cNvCxnSpPr/>
            <p:nvPr/>
          </p:nvCxnSpPr>
          <p:spPr>
            <a:xfrm flipH="1">
              <a:off x="5652120" y="5229200"/>
              <a:ext cx="1080120" cy="0"/>
            </a:xfrm>
            <a:prstGeom prst="line">
              <a:avLst/>
            </a:prstGeom>
            <a:ln>
              <a:solidFill>
                <a:schemeClr val="tx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076056" y="3645024"/>
              <a:ext cx="3888432" cy="369332"/>
            </a:xfrm>
            <a:prstGeom prst="rect">
              <a:avLst/>
            </a:prstGeom>
            <a:noFill/>
          </p:spPr>
          <p:txBody>
            <a:bodyPr wrap="square" rtlCol="0">
              <a:spAutoFit/>
            </a:bodyPr>
            <a:lstStyle/>
            <a:p>
              <a:pPr algn="ctr"/>
              <a:r>
                <a:rPr lang="en-US" b="1" dirty="0" smtClean="0">
                  <a:latin typeface="+mj-lt"/>
                </a:rPr>
                <a:t>CDF</a:t>
              </a:r>
              <a:endParaRPr lang="cs-CZ" b="1" dirty="0" smtClean="0">
                <a:latin typeface="+mj-lt"/>
              </a:endParaRPr>
            </a:p>
          </p:txBody>
        </p:sp>
        <p:cxnSp>
          <p:nvCxnSpPr>
            <p:cNvPr id="48" name="Straight Arrow Connector 47"/>
            <p:cNvCxnSpPr/>
            <p:nvPr/>
          </p:nvCxnSpPr>
          <p:spPr>
            <a:xfrm flipV="1">
              <a:off x="6732240" y="4931288"/>
              <a:ext cx="0" cy="1134712"/>
            </a:xfrm>
            <a:prstGeom prst="straightConnector1">
              <a:avLst/>
            </a:prstGeom>
            <a:ln w="28575">
              <a:solidFill>
                <a:srgbClr val="00B050"/>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7236296" y="4639488"/>
              <a:ext cx="0" cy="1426512"/>
            </a:xfrm>
            <a:prstGeom prst="straightConnector1">
              <a:avLst/>
            </a:prstGeom>
            <a:ln w="28575">
              <a:solidFill>
                <a:srgbClr val="00B050"/>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7740352" y="4121784"/>
              <a:ext cx="0" cy="1944216"/>
            </a:xfrm>
            <a:prstGeom prst="straightConnector1">
              <a:avLst/>
            </a:prstGeom>
            <a:ln w="28575">
              <a:solidFill>
                <a:srgbClr val="00B050"/>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5652120" y="4135432"/>
              <a:ext cx="2074584" cy="13648"/>
            </a:xfrm>
            <a:prstGeom prst="line">
              <a:avLst/>
            </a:prstGeom>
            <a:ln>
              <a:solidFill>
                <a:schemeClr val="tx2">
                  <a:lumMod val="50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308234" name="Object 10">
              <a:hlinkClick r:id="" action="ppaction://ole?verb=0"/>
            </p:cNvPr>
            <p:cNvGraphicFramePr>
              <a:graphicFrameLocks/>
            </p:cNvGraphicFramePr>
            <p:nvPr/>
          </p:nvGraphicFramePr>
          <p:xfrm>
            <a:off x="5365750" y="3932238"/>
            <a:ext cx="204788" cy="381000"/>
          </p:xfrm>
          <a:graphic>
            <a:graphicData uri="http://schemas.openxmlformats.org/presentationml/2006/ole">
              <mc:AlternateContent xmlns:mc="http://schemas.openxmlformats.org/markup-compatibility/2006">
                <mc:Choice xmlns:v="urn:schemas-microsoft-com:vml" Requires="v">
                  <p:oleObj spid="_x0000_s397307" name="Rovnice" r:id="rId7" imgW="88707" imgH="164742" progId="Equation.3">
                    <p:embed/>
                  </p:oleObj>
                </mc:Choice>
                <mc:Fallback>
                  <p:oleObj name="Rovnice" r:id="rId7" imgW="88707" imgH="164742" progId="Equation.3">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5750" y="3932238"/>
                          <a:ext cx="204788"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41" name="Object 5">
            <a:hlinkClick r:id="" action="ppaction://ole?verb=0"/>
          </p:cNvPr>
          <p:cNvGraphicFramePr>
            <a:graphicFrameLocks/>
          </p:cNvGraphicFramePr>
          <p:nvPr>
            <p:extLst>
              <p:ext uri="{D42A27DB-BD31-4B8C-83A1-F6EECF244321}">
                <p14:modId xmlns:p14="http://schemas.microsoft.com/office/powerpoint/2010/main" val="1284219965"/>
              </p:ext>
            </p:extLst>
          </p:nvPr>
        </p:nvGraphicFramePr>
        <p:xfrm>
          <a:off x="6652766" y="4653087"/>
          <a:ext cx="382588" cy="496887"/>
        </p:xfrm>
        <a:graphic>
          <a:graphicData uri="http://schemas.openxmlformats.org/presentationml/2006/ole">
            <mc:AlternateContent xmlns:mc="http://schemas.openxmlformats.org/markup-compatibility/2006">
              <mc:Choice xmlns:v="urn:schemas-microsoft-com:vml" Requires="v">
                <p:oleObj spid="_x0000_s397308" name="Rovnice" r:id="rId9" imgW="164885" imgH="215619" progId="Equation.3">
                  <p:embed/>
                </p:oleObj>
              </mc:Choice>
              <mc:Fallback>
                <p:oleObj name="Rovnice" r:id="rId9" imgW="164885" imgH="215619" progId="Equation.3">
                  <p:embed/>
                  <p:pic>
                    <p:nvPicPr>
                      <p:cNvPr id="0" name=""/>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52766" y="4653087"/>
                        <a:ext cx="382588"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1596" name="Object 12">
            <a:hlinkClick r:id="" action="ppaction://ole?verb=0"/>
          </p:cNvPr>
          <p:cNvGraphicFramePr>
            <a:graphicFrameLocks/>
          </p:cNvGraphicFramePr>
          <p:nvPr>
            <p:extLst>
              <p:ext uri="{D42A27DB-BD31-4B8C-83A1-F6EECF244321}">
                <p14:modId xmlns:p14="http://schemas.microsoft.com/office/powerpoint/2010/main" val="1356129765"/>
              </p:ext>
            </p:extLst>
          </p:nvPr>
        </p:nvGraphicFramePr>
        <p:xfrm>
          <a:off x="7157591" y="4638799"/>
          <a:ext cx="381000" cy="527050"/>
        </p:xfrm>
        <a:graphic>
          <a:graphicData uri="http://schemas.openxmlformats.org/presentationml/2006/ole">
            <mc:AlternateContent xmlns:mc="http://schemas.openxmlformats.org/markup-compatibility/2006">
              <mc:Choice xmlns:v="urn:schemas-microsoft-com:vml" Requires="v">
                <p:oleObj spid="_x0000_s397309" name="Rovnice" r:id="rId11" imgW="165028" imgH="228501" progId="Equation.3">
                  <p:embed/>
                </p:oleObj>
              </mc:Choice>
              <mc:Fallback>
                <p:oleObj name="Rovnice" r:id="rId11" imgW="165028" imgH="228501" progId="Equation.3">
                  <p:embed/>
                  <p:pic>
                    <p:nvPicPr>
                      <p:cNvPr id="0" name=""/>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57591" y="4638799"/>
                        <a:ext cx="38100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1597" name="Object 13">
            <a:hlinkClick r:id="" action="ppaction://ole?verb=0"/>
          </p:cNvPr>
          <p:cNvGraphicFramePr>
            <a:graphicFrameLocks/>
          </p:cNvGraphicFramePr>
          <p:nvPr>
            <p:extLst>
              <p:ext uri="{D42A27DB-BD31-4B8C-83A1-F6EECF244321}">
                <p14:modId xmlns:p14="http://schemas.microsoft.com/office/powerpoint/2010/main" val="520417729"/>
              </p:ext>
            </p:extLst>
          </p:nvPr>
        </p:nvGraphicFramePr>
        <p:xfrm>
          <a:off x="7662416" y="4653087"/>
          <a:ext cx="382588" cy="496887"/>
        </p:xfrm>
        <a:graphic>
          <a:graphicData uri="http://schemas.openxmlformats.org/presentationml/2006/ole">
            <mc:AlternateContent xmlns:mc="http://schemas.openxmlformats.org/markup-compatibility/2006">
              <mc:Choice xmlns:v="urn:schemas-microsoft-com:vml" Requires="v">
                <p:oleObj spid="_x0000_s397310" name="Rovnice" r:id="rId13" imgW="164885" imgH="215619" progId="Equation.3">
                  <p:embed/>
                </p:oleObj>
              </mc:Choice>
              <mc:Fallback>
                <p:oleObj name="Rovnice" r:id="rId13" imgW="164885" imgH="215619" progId="Equation.3">
                  <p:embed/>
                  <p:pic>
                    <p:nvPicPr>
                      <p:cNvPr id="0" name=""/>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62416" y="4653087"/>
                        <a:ext cx="382588"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5" name="Group 24"/>
          <p:cNvGrpSpPr/>
          <p:nvPr/>
        </p:nvGrpSpPr>
        <p:grpSpPr>
          <a:xfrm>
            <a:off x="1043608" y="4293096"/>
            <a:ext cx="3240360" cy="792088"/>
            <a:chOff x="1043608" y="3919408"/>
            <a:chExt cx="3240360" cy="792088"/>
          </a:xfrm>
        </p:grpSpPr>
        <p:graphicFrame>
          <p:nvGraphicFramePr>
            <p:cNvPr id="308226" name="Object 2">
              <a:hlinkClick r:id="" action="ppaction://ole?verb=0"/>
            </p:cNvPr>
            <p:cNvGraphicFramePr>
              <a:graphicFrameLocks/>
            </p:cNvGraphicFramePr>
            <p:nvPr/>
          </p:nvGraphicFramePr>
          <p:xfrm>
            <a:off x="1204913" y="4077072"/>
            <a:ext cx="2962275" cy="466725"/>
          </p:xfrm>
          <a:graphic>
            <a:graphicData uri="http://schemas.openxmlformats.org/presentationml/2006/ole">
              <mc:AlternateContent xmlns:mc="http://schemas.openxmlformats.org/markup-compatibility/2006">
                <mc:Choice xmlns:v="urn:schemas-microsoft-com:vml" Requires="v">
                  <p:oleObj spid="_x0000_s397311" name="Rovnice" r:id="rId15" imgW="1282700" imgH="203200" progId="Equation.3">
                    <p:embed/>
                  </p:oleObj>
                </mc:Choice>
                <mc:Fallback>
                  <p:oleObj name="Rovnice" r:id="rId15" imgW="1282700" imgH="203200" progId="Equation.3">
                    <p:embed/>
                    <p:pic>
                      <p:nvPicPr>
                        <p:cNvPr id="0" name=""/>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04913" y="4077072"/>
                          <a:ext cx="29622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 name="Rectangle 23"/>
            <p:cNvSpPr/>
            <p:nvPr/>
          </p:nvSpPr>
          <p:spPr>
            <a:xfrm>
              <a:off x="1043608" y="3919408"/>
              <a:ext cx="3240360"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71021125"/>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cs-CZ" b="1" dirty="0" smtClean="0"/>
              <a:t>Image-based lighting</a:t>
            </a:r>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smtClean="0"/>
          </a:p>
        </p:txBody>
      </p:sp>
    </p:spTree>
    <p:extLst>
      <p:ext uri="{BB962C8B-B14F-4D97-AF65-F5344CB8AC3E}">
        <p14:creationId xmlns:p14="http://schemas.microsoft.com/office/powerpoint/2010/main" val="659661444"/>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r>
              <a:rPr lang="en-US" dirty="0" smtClean="0"/>
              <a:t>Introduced by Paul </a:t>
            </a:r>
            <a:r>
              <a:rPr lang="en-US" dirty="0" err="1" smtClean="0"/>
              <a:t>Debevec</a:t>
            </a:r>
            <a:r>
              <a:rPr lang="en-US" dirty="0" smtClean="0"/>
              <a:t>  (</a:t>
            </a:r>
            <a:r>
              <a:rPr lang="en-US" dirty="0" err="1" smtClean="0"/>
              <a:t>Siggraph</a:t>
            </a:r>
            <a:r>
              <a:rPr lang="en-US" dirty="0" smtClean="0"/>
              <a:t> 98)</a:t>
            </a:r>
          </a:p>
          <a:p>
            <a:endParaRPr lang="en-US" dirty="0" smtClean="0"/>
          </a:p>
          <a:p>
            <a:r>
              <a:rPr lang="en-US" dirty="0" smtClean="0"/>
              <a:t>Routinely used for special effects in films &amp; games</a:t>
            </a:r>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41</a:t>
            </a:fld>
            <a:endParaRPr lang="en-US" dirty="0">
              <a:solidFill>
                <a:srgbClr val="FFFFFF"/>
              </a:solidFill>
            </a:endParaRPr>
          </a:p>
        </p:txBody>
      </p:sp>
      <p:sp>
        <p:nvSpPr>
          <p:cNvPr id="4" name="Title 3"/>
          <p:cNvSpPr>
            <a:spLocks noGrp="1"/>
          </p:cNvSpPr>
          <p:nvPr>
            <p:ph type="title"/>
          </p:nvPr>
        </p:nvSpPr>
        <p:spPr/>
        <p:txBody>
          <a:bodyPr/>
          <a:lstStyle/>
          <a:p>
            <a:r>
              <a:rPr lang="en-US" dirty="0" smtClean="0"/>
              <a:t>Image-based lighting</a:t>
            </a:r>
            <a:endParaRPr lang="en-US" dirty="0"/>
          </a:p>
        </p:txBody>
      </p:sp>
      <p:sp>
        <p:nvSpPr>
          <p:cNvPr id="5" name="Footer Placeholder 4"/>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37496546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42</a:t>
            </a:fld>
            <a:endParaRPr lang="en-US" dirty="0">
              <a:solidFill>
                <a:srgbClr val="FFFFFF"/>
              </a:solidFill>
            </a:endParaRPr>
          </a:p>
        </p:txBody>
      </p:sp>
      <p:sp>
        <p:nvSpPr>
          <p:cNvPr id="4" name="Title 3"/>
          <p:cNvSpPr>
            <a:spLocks noGrp="1"/>
          </p:cNvSpPr>
          <p:nvPr>
            <p:ph type="title"/>
          </p:nvPr>
        </p:nvSpPr>
        <p:spPr/>
        <p:txBody>
          <a:bodyPr/>
          <a:lstStyle/>
          <a:p>
            <a:r>
              <a:rPr lang="en-US" dirty="0" smtClean="0"/>
              <a:t>Image-based lighting</a:t>
            </a:r>
            <a:endParaRPr lang="en-US" dirty="0"/>
          </a:p>
        </p:txBody>
      </p:sp>
      <p:pic>
        <p:nvPicPr>
          <p:cNvPr id="52226" name="Picture 2"/>
          <p:cNvPicPr>
            <a:picLocks noChangeAspect="1" noChangeArrowheads="1"/>
          </p:cNvPicPr>
          <p:nvPr/>
        </p:nvPicPr>
        <p:blipFill>
          <a:blip r:embed="rId2" cstate="print"/>
          <a:srcRect/>
          <a:stretch>
            <a:fillRect/>
          </a:stretch>
        </p:blipFill>
        <p:spPr bwMode="auto">
          <a:xfrm>
            <a:off x="3583404" y="1828800"/>
            <a:ext cx="5179595" cy="4800600"/>
          </a:xfrm>
          <a:prstGeom prst="rect">
            <a:avLst/>
          </a:prstGeom>
          <a:noFill/>
          <a:ln w="9525">
            <a:noFill/>
            <a:miter lim="800000"/>
            <a:headEnd/>
            <a:tailEnd/>
          </a:ln>
        </p:spPr>
      </p:pic>
      <p:pic>
        <p:nvPicPr>
          <p:cNvPr id="52228" name="Picture 4"/>
          <p:cNvPicPr>
            <a:picLocks noChangeAspect="1" noChangeArrowheads="1"/>
          </p:cNvPicPr>
          <p:nvPr/>
        </p:nvPicPr>
        <p:blipFill>
          <a:blip r:embed="rId3" cstate="print"/>
          <a:srcRect/>
          <a:stretch>
            <a:fillRect/>
          </a:stretch>
        </p:blipFill>
        <p:spPr bwMode="auto">
          <a:xfrm>
            <a:off x="1085850" y="2228850"/>
            <a:ext cx="1428750" cy="1428750"/>
          </a:xfrm>
          <a:prstGeom prst="rect">
            <a:avLst/>
          </a:prstGeom>
          <a:noFill/>
          <a:ln w="9525">
            <a:noFill/>
            <a:miter lim="800000"/>
            <a:headEnd/>
            <a:tailEnd/>
          </a:ln>
        </p:spPr>
      </p:pic>
      <p:pic>
        <p:nvPicPr>
          <p:cNvPr id="52229" name="Picture 5"/>
          <p:cNvPicPr>
            <a:picLocks noChangeAspect="1" noChangeArrowheads="1"/>
          </p:cNvPicPr>
          <p:nvPr/>
        </p:nvPicPr>
        <p:blipFill>
          <a:blip r:embed="rId4" cstate="print"/>
          <a:srcRect/>
          <a:stretch>
            <a:fillRect/>
          </a:stretch>
        </p:blipFill>
        <p:spPr bwMode="auto">
          <a:xfrm>
            <a:off x="1543050" y="3733800"/>
            <a:ext cx="1428750" cy="1428750"/>
          </a:xfrm>
          <a:prstGeom prst="rect">
            <a:avLst/>
          </a:prstGeom>
          <a:noFill/>
          <a:ln w="9525">
            <a:noFill/>
            <a:miter lim="800000"/>
            <a:headEnd/>
            <a:tailEnd/>
          </a:ln>
        </p:spPr>
      </p:pic>
      <p:pic>
        <p:nvPicPr>
          <p:cNvPr id="52230" name="Picture 6"/>
          <p:cNvPicPr>
            <a:picLocks noChangeAspect="1" noChangeArrowheads="1"/>
          </p:cNvPicPr>
          <p:nvPr/>
        </p:nvPicPr>
        <p:blipFill>
          <a:blip r:embed="rId5" cstate="print"/>
          <a:srcRect/>
          <a:stretch>
            <a:fillRect/>
          </a:stretch>
        </p:blipFill>
        <p:spPr bwMode="auto">
          <a:xfrm>
            <a:off x="1924050" y="5257800"/>
            <a:ext cx="1428750" cy="1428750"/>
          </a:xfrm>
          <a:prstGeom prst="rect">
            <a:avLst/>
          </a:prstGeom>
          <a:noFill/>
          <a:ln w="9525">
            <a:noFill/>
            <a:miter lim="800000"/>
            <a:headEnd/>
            <a:tailEnd/>
          </a:ln>
        </p:spPr>
      </p:pic>
      <p:sp>
        <p:nvSpPr>
          <p:cNvPr id="10" name="TextBox 9"/>
          <p:cNvSpPr txBox="1"/>
          <p:nvPr/>
        </p:nvSpPr>
        <p:spPr>
          <a:xfrm>
            <a:off x="-70794" y="2554069"/>
            <a:ext cx="1213794" cy="646331"/>
          </a:xfrm>
          <a:prstGeom prst="rect">
            <a:avLst/>
          </a:prstGeom>
          <a:noFill/>
        </p:spPr>
        <p:txBody>
          <a:bodyPr wrap="none" rtlCol="0">
            <a:spAutoFit/>
          </a:bodyPr>
          <a:lstStyle/>
          <a:p>
            <a:pPr algn="r" fontAlgn="auto">
              <a:spcBef>
                <a:spcPts val="0"/>
              </a:spcBef>
              <a:spcAft>
                <a:spcPts val="0"/>
              </a:spcAft>
            </a:pPr>
            <a:r>
              <a:rPr lang="en-US" dirty="0" err="1" smtClean="0">
                <a:latin typeface="Corbel"/>
              </a:rPr>
              <a:t>Eucaliptus</a:t>
            </a:r>
            <a:r>
              <a:rPr lang="en-US" dirty="0" smtClean="0">
                <a:latin typeface="Corbel"/>
              </a:rPr>
              <a:t> </a:t>
            </a:r>
          </a:p>
          <a:p>
            <a:pPr algn="r" fontAlgn="auto">
              <a:spcBef>
                <a:spcPts val="0"/>
              </a:spcBef>
              <a:spcAft>
                <a:spcPts val="0"/>
              </a:spcAft>
            </a:pPr>
            <a:r>
              <a:rPr lang="en-US" dirty="0" smtClean="0">
                <a:latin typeface="Corbel"/>
              </a:rPr>
              <a:t>grove</a:t>
            </a:r>
            <a:endParaRPr lang="en-US" dirty="0">
              <a:latin typeface="Corbel"/>
            </a:endParaRPr>
          </a:p>
        </p:txBody>
      </p:sp>
      <p:sp>
        <p:nvSpPr>
          <p:cNvPr id="11" name="TextBox 10"/>
          <p:cNvSpPr txBox="1"/>
          <p:nvPr/>
        </p:nvSpPr>
        <p:spPr>
          <a:xfrm>
            <a:off x="514646" y="4154269"/>
            <a:ext cx="1085554" cy="646331"/>
          </a:xfrm>
          <a:prstGeom prst="rect">
            <a:avLst/>
          </a:prstGeom>
          <a:noFill/>
        </p:spPr>
        <p:txBody>
          <a:bodyPr wrap="none" rtlCol="0">
            <a:spAutoFit/>
          </a:bodyPr>
          <a:lstStyle/>
          <a:p>
            <a:pPr algn="r" fontAlgn="auto">
              <a:spcBef>
                <a:spcPts val="0"/>
              </a:spcBef>
              <a:spcAft>
                <a:spcPts val="0"/>
              </a:spcAft>
            </a:pPr>
            <a:r>
              <a:rPr lang="en-US" dirty="0" smtClean="0">
                <a:latin typeface="Corbel"/>
              </a:rPr>
              <a:t>Grace </a:t>
            </a:r>
          </a:p>
          <a:p>
            <a:pPr algn="r" fontAlgn="auto">
              <a:spcBef>
                <a:spcPts val="0"/>
              </a:spcBef>
              <a:spcAft>
                <a:spcPts val="0"/>
              </a:spcAft>
            </a:pPr>
            <a:r>
              <a:rPr lang="en-US" dirty="0" smtClean="0">
                <a:latin typeface="Corbel"/>
              </a:rPr>
              <a:t>cathedral</a:t>
            </a:r>
            <a:endParaRPr lang="en-US" dirty="0">
              <a:latin typeface="Corbel"/>
            </a:endParaRPr>
          </a:p>
        </p:txBody>
      </p:sp>
      <p:sp>
        <p:nvSpPr>
          <p:cNvPr id="12" name="TextBox 11"/>
          <p:cNvSpPr txBox="1"/>
          <p:nvPr/>
        </p:nvSpPr>
        <p:spPr>
          <a:xfrm>
            <a:off x="1075927" y="5678269"/>
            <a:ext cx="829073" cy="646331"/>
          </a:xfrm>
          <a:prstGeom prst="rect">
            <a:avLst/>
          </a:prstGeom>
          <a:noFill/>
        </p:spPr>
        <p:txBody>
          <a:bodyPr wrap="none" rtlCol="0">
            <a:spAutoFit/>
          </a:bodyPr>
          <a:lstStyle/>
          <a:p>
            <a:pPr algn="r" fontAlgn="auto">
              <a:spcBef>
                <a:spcPts val="0"/>
              </a:spcBef>
              <a:spcAft>
                <a:spcPts val="0"/>
              </a:spcAft>
            </a:pPr>
            <a:r>
              <a:rPr lang="en-US" dirty="0" smtClean="0">
                <a:latin typeface="Corbel"/>
              </a:rPr>
              <a:t>Uffizi </a:t>
            </a:r>
          </a:p>
          <a:p>
            <a:pPr algn="r" fontAlgn="auto">
              <a:spcBef>
                <a:spcPts val="0"/>
              </a:spcBef>
              <a:spcAft>
                <a:spcPts val="0"/>
              </a:spcAft>
            </a:pPr>
            <a:r>
              <a:rPr lang="en-US" dirty="0" smtClean="0">
                <a:latin typeface="Corbel"/>
              </a:rPr>
              <a:t>gallery</a:t>
            </a:r>
            <a:endParaRPr lang="en-US" dirty="0">
              <a:latin typeface="Corbel"/>
            </a:endParaRPr>
          </a:p>
        </p:txBody>
      </p:sp>
      <p:cxnSp>
        <p:nvCxnSpPr>
          <p:cNvPr id="14" name="Straight Arrow Connector 13"/>
          <p:cNvCxnSpPr/>
          <p:nvPr/>
        </p:nvCxnSpPr>
        <p:spPr bwMode="auto">
          <a:xfrm rot="5400000">
            <a:off x="5943600" y="2971800"/>
            <a:ext cx="6096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7" name="Straight Arrow Connector 16"/>
          <p:cNvCxnSpPr/>
          <p:nvPr/>
        </p:nvCxnSpPr>
        <p:spPr bwMode="auto">
          <a:xfrm rot="5400000" flipH="1" flipV="1">
            <a:off x="5981700" y="5676900"/>
            <a:ext cx="5334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 name="Straight Arrow Connector 18"/>
          <p:cNvCxnSpPr/>
          <p:nvPr/>
        </p:nvCxnSpPr>
        <p:spPr bwMode="auto">
          <a:xfrm rot="10800000">
            <a:off x="7467600" y="4267200"/>
            <a:ext cx="5334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 name="Straight Arrow Connector 20"/>
          <p:cNvCxnSpPr/>
          <p:nvPr/>
        </p:nvCxnSpPr>
        <p:spPr bwMode="auto">
          <a:xfrm>
            <a:off x="4648200" y="4267200"/>
            <a:ext cx="6096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4" name="Straight Arrow Connector 23"/>
          <p:cNvCxnSpPr/>
          <p:nvPr/>
        </p:nvCxnSpPr>
        <p:spPr bwMode="auto">
          <a:xfrm>
            <a:off x="5181600" y="3124200"/>
            <a:ext cx="457200"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6" name="Straight Arrow Connector 25"/>
          <p:cNvCxnSpPr/>
          <p:nvPr/>
        </p:nvCxnSpPr>
        <p:spPr bwMode="auto">
          <a:xfrm rot="10800000" flipV="1">
            <a:off x="7086600" y="3276600"/>
            <a:ext cx="457200"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 name="Straight Arrow Connector 27"/>
          <p:cNvCxnSpPr/>
          <p:nvPr/>
        </p:nvCxnSpPr>
        <p:spPr bwMode="auto">
          <a:xfrm rot="16200000" flipV="1">
            <a:off x="7162800" y="5105400"/>
            <a:ext cx="304800" cy="304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 name="Straight Arrow Connector 29"/>
          <p:cNvCxnSpPr/>
          <p:nvPr/>
        </p:nvCxnSpPr>
        <p:spPr bwMode="auto">
          <a:xfrm flipV="1">
            <a:off x="5257800" y="5105400"/>
            <a:ext cx="381000" cy="304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2" name="TextBox 31"/>
          <p:cNvSpPr txBox="1"/>
          <p:nvPr/>
        </p:nvSpPr>
        <p:spPr>
          <a:xfrm>
            <a:off x="7527885" y="2209800"/>
            <a:ext cx="851515" cy="461665"/>
          </a:xfrm>
          <a:prstGeom prst="rect">
            <a:avLst/>
          </a:prstGeom>
          <a:noFill/>
        </p:spPr>
        <p:txBody>
          <a:bodyPr wrap="none" rtlCol="0">
            <a:spAutoFit/>
          </a:bodyPr>
          <a:lstStyle/>
          <a:p>
            <a:pPr algn="r" fontAlgn="auto">
              <a:spcBef>
                <a:spcPts val="0"/>
              </a:spcBef>
              <a:spcAft>
                <a:spcPts val="0"/>
              </a:spcAft>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Light</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sp>
        <p:nvSpPr>
          <p:cNvPr id="33" name="TextBox 32"/>
          <p:cNvSpPr txBox="1"/>
          <p:nvPr/>
        </p:nvSpPr>
        <p:spPr>
          <a:xfrm>
            <a:off x="5737924" y="4038600"/>
            <a:ext cx="1043876" cy="461665"/>
          </a:xfrm>
          <a:prstGeom prst="rect">
            <a:avLst/>
          </a:prstGeom>
          <a:noFill/>
        </p:spPr>
        <p:txBody>
          <a:bodyPr wrap="none" rtlCol="0">
            <a:spAutoFit/>
          </a:bodyPr>
          <a:lstStyle/>
          <a:p>
            <a:pPr algn="r" fontAlgn="auto">
              <a:spcBef>
                <a:spcPts val="0"/>
              </a:spcBef>
              <a:spcAft>
                <a:spcPts val="0"/>
              </a:spcAft>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Object</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sp>
        <p:nvSpPr>
          <p:cNvPr id="2" name="Content Placeholder 1"/>
          <p:cNvSpPr>
            <a:spLocks noGrp="1"/>
          </p:cNvSpPr>
          <p:nvPr>
            <p:ph idx="1"/>
          </p:nvPr>
        </p:nvSpPr>
        <p:spPr>
          <a:xfrm>
            <a:off x="457200" y="1196752"/>
            <a:ext cx="8229600" cy="4530725"/>
          </a:xfrm>
        </p:spPr>
        <p:txBody>
          <a:bodyPr/>
          <a:lstStyle/>
          <a:p>
            <a:r>
              <a:rPr lang="en-US" dirty="0" smtClean="0"/>
              <a:t>Illuminating CG objects using measurements of real light (=light probes)</a:t>
            </a:r>
            <a:endParaRPr lang="en-US" dirty="0"/>
          </a:p>
        </p:txBody>
      </p:sp>
      <p:sp>
        <p:nvSpPr>
          <p:cNvPr id="22" name="TextovéPole 21"/>
          <p:cNvSpPr txBox="1"/>
          <p:nvPr/>
        </p:nvSpPr>
        <p:spPr>
          <a:xfrm>
            <a:off x="0" y="6488668"/>
            <a:ext cx="1719189" cy="369332"/>
          </a:xfrm>
          <a:prstGeom prst="rect">
            <a:avLst/>
          </a:prstGeom>
          <a:noFill/>
        </p:spPr>
        <p:txBody>
          <a:bodyPr wrap="none" rtlCol="0">
            <a:spAutoFit/>
          </a:bodyPr>
          <a:lstStyle/>
          <a:p>
            <a:pPr fontAlgn="auto">
              <a:spcBef>
                <a:spcPts val="0"/>
              </a:spcBef>
              <a:spcAft>
                <a:spcPts val="0"/>
              </a:spcAft>
            </a:pPr>
            <a:r>
              <a:rPr lang="en-US" dirty="0" smtClean="0">
                <a:latin typeface="Corbel"/>
              </a:rPr>
              <a:t>© Paul </a:t>
            </a:r>
            <a:r>
              <a:rPr lang="en-US" dirty="0" err="1" smtClean="0">
                <a:latin typeface="Corbel"/>
              </a:rPr>
              <a:t>Debevec</a:t>
            </a:r>
            <a:endParaRPr lang="en-US" dirty="0">
              <a:latin typeface="Corbel"/>
            </a:endParaRPr>
          </a:p>
        </p:txBody>
      </p:sp>
      <p:sp>
        <p:nvSpPr>
          <p:cNvPr id="5" name="Zástupný symbol pro zápatí 4"/>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21035670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04800" y="762000"/>
            <a:ext cx="86106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Arial" charset="0"/>
            </a:endParaRPr>
          </a:p>
        </p:txBody>
      </p:sp>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43</a:t>
            </a:fld>
            <a:endParaRPr lang="en-US" dirty="0">
              <a:solidFill>
                <a:srgbClr val="FFFFFF"/>
              </a:solidFill>
            </a:endParaRPr>
          </a:p>
        </p:txBody>
      </p:sp>
      <p:sp>
        <p:nvSpPr>
          <p:cNvPr id="4" name="Title 3"/>
          <p:cNvSpPr>
            <a:spLocks noGrp="1"/>
          </p:cNvSpPr>
          <p:nvPr>
            <p:ph type="title"/>
          </p:nvPr>
        </p:nvSpPr>
        <p:spPr/>
        <p:txBody>
          <a:bodyPr/>
          <a:lstStyle/>
          <a:p>
            <a:r>
              <a:rPr lang="en-US" dirty="0" smtClean="0"/>
              <a:t>Point Light Source</a:t>
            </a:r>
            <a:endParaRPr lang="en-US" dirty="0"/>
          </a:p>
        </p:txBody>
      </p:sp>
      <p:pic>
        <p:nvPicPr>
          <p:cNvPr id="47107" name="Picture 3"/>
          <p:cNvPicPr>
            <a:picLocks noChangeAspect="1" noChangeArrowheads="1"/>
          </p:cNvPicPr>
          <p:nvPr/>
        </p:nvPicPr>
        <p:blipFill>
          <a:blip r:embed="rId3" cstate="print"/>
          <a:srcRect/>
          <a:stretch>
            <a:fillRect/>
          </a:stretch>
        </p:blipFill>
        <p:spPr bwMode="auto">
          <a:xfrm>
            <a:off x="762000" y="223837"/>
            <a:ext cx="7620000" cy="4805363"/>
          </a:xfrm>
          <a:prstGeom prst="rect">
            <a:avLst/>
          </a:prstGeom>
          <a:noFill/>
          <a:ln w="6350">
            <a:solidFill>
              <a:schemeClr val="tx1"/>
            </a:solidFill>
            <a:miter lim="800000"/>
            <a:headEnd/>
            <a:tailEnd/>
          </a:ln>
        </p:spPr>
      </p:pic>
      <p:pic>
        <p:nvPicPr>
          <p:cNvPr id="47108" name="Picture 4"/>
          <p:cNvPicPr>
            <a:picLocks noChangeAspect="1" noChangeArrowheads="1"/>
          </p:cNvPicPr>
          <p:nvPr/>
        </p:nvPicPr>
        <p:blipFill>
          <a:blip r:embed="rId4" cstate="print"/>
          <a:srcRect/>
          <a:stretch>
            <a:fillRect/>
          </a:stretch>
        </p:blipFill>
        <p:spPr bwMode="auto">
          <a:xfrm>
            <a:off x="885825" y="5181600"/>
            <a:ext cx="1552575" cy="1552575"/>
          </a:xfrm>
          <a:prstGeom prst="rect">
            <a:avLst/>
          </a:prstGeom>
          <a:noFill/>
          <a:ln w="9525">
            <a:noFill/>
            <a:miter lim="800000"/>
            <a:headEnd/>
            <a:tailEnd/>
          </a:ln>
        </p:spPr>
      </p:pic>
      <p:pic>
        <p:nvPicPr>
          <p:cNvPr id="47109" name="Picture 5"/>
          <p:cNvPicPr>
            <a:picLocks noChangeAspect="1" noChangeArrowheads="1"/>
          </p:cNvPicPr>
          <p:nvPr/>
        </p:nvPicPr>
        <p:blipFill>
          <a:blip r:embed="rId5" cstate="print"/>
          <a:srcRect/>
          <a:stretch>
            <a:fillRect/>
          </a:stretch>
        </p:blipFill>
        <p:spPr bwMode="auto">
          <a:xfrm>
            <a:off x="2825750" y="5181600"/>
            <a:ext cx="1552575" cy="1552575"/>
          </a:xfrm>
          <a:prstGeom prst="rect">
            <a:avLst/>
          </a:prstGeom>
          <a:noFill/>
          <a:ln w="9525">
            <a:noFill/>
            <a:miter lim="800000"/>
            <a:headEnd/>
            <a:tailEnd/>
          </a:ln>
        </p:spPr>
      </p:pic>
      <p:pic>
        <p:nvPicPr>
          <p:cNvPr id="47110" name="Picture 6"/>
          <p:cNvPicPr>
            <a:picLocks noChangeAspect="1" noChangeArrowheads="1"/>
          </p:cNvPicPr>
          <p:nvPr/>
        </p:nvPicPr>
        <p:blipFill>
          <a:blip r:embed="rId6" cstate="print"/>
          <a:srcRect/>
          <a:stretch>
            <a:fillRect/>
          </a:stretch>
        </p:blipFill>
        <p:spPr bwMode="auto">
          <a:xfrm>
            <a:off x="4765675" y="5181600"/>
            <a:ext cx="1552575" cy="1552575"/>
          </a:xfrm>
          <a:prstGeom prst="rect">
            <a:avLst/>
          </a:prstGeom>
          <a:noFill/>
          <a:ln w="9525">
            <a:noFill/>
            <a:miter lim="800000"/>
            <a:headEnd/>
            <a:tailEnd/>
          </a:ln>
        </p:spPr>
      </p:pic>
      <p:pic>
        <p:nvPicPr>
          <p:cNvPr id="47111" name="Picture 7"/>
          <p:cNvPicPr>
            <a:picLocks noChangeAspect="1" noChangeArrowheads="1"/>
          </p:cNvPicPr>
          <p:nvPr/>
        </p:nvPicPr>
        <p:blipFill>
          <a:blip r:embed="rId7" cstate="print"/>
          <a:srcRect/>
          <a:stretch>
            <a:fillRect/>
          </a:stretch>
        </p:blipFill>
        <p:spPr bwMode="auto">
          <a:xfrm>
            <a:off x="6705600" y="5181600"/>
            <a:ext cx="1552575" cy="1552575"/>
          </a:xfrm>
          <a:prstGeom prst="rect">
            <a:avLst/>
          </a:prstGeom>
          <a:noFill/>
          <a:ln w="9525">
            <a:noFill/>
            <a:miter lim="800000"/>
            <a:headEnd/>
            <a:tailEnd/>
          </a:ln>
        </p:spPr>
      </p:pic>
      <p:sp>
        <p:nvSpPr>
          <p:cNvPr id="12" name="TextBox 11"/>
          <p:cNvSpPr txBox="1"/>
          <p:nvPr/>
        </p:nvSpPr>
        <p:spPr>
          <a:xfrm>
            <a:off x="5715000" y="304800"/>
            <a:ext cx="2452531" cy="584775"/>
          </a:xfrm>
          <a:prstGeom prst="rect">
            <a:avLst/>
          </a:prstGeom>
          <a:noFill/>
        </p:spPr>
        <p:txBody>
          <a:bodyPr wrap="none" rtlCol="0">
            <a:spAutoFit/>
          </a:bodyPr>
          <a:lstStyle/>
          <a:p>
            <a:pPr fontAlgn="auto">
              <a:spcBef>
                <a:spcPts val="0"/>
              </a:spcBef>
              <a:spcAft>
                <a:spcPts val="0"/>
              </a:spcAft>
            </a:pP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Point lighting</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sp>
        <p:nvSpPr>
          <p:cNvPr id="13" name="TextovéPole 12"/>
          <p:cNvSpPr txBox="1"/>
          <p:nvPr/>
        </p:nvSpPr>
        <p:spPr>
          <a:xfrm>
            <a:off x="0" y="6237312"/>
            <a:ext cx="1017073" cy="646331"/>
          </a:xfrm>
          <a:prstGeom prst="rect">
            <a:avLst/>
          </a:prstGeom>
          <a:noFill/>
        </p:spPr>
        <p:txBody>
          <a:bodyPr wrap="none" rtlCol="0">
            <a:spAutoFit/>
          </a:bodyPr>
          <a:lstStyle/>
          <a:p>
            <a:pPr fontAlgn="auto">
              <a:spcBef>
                <a:spcPts val="0"/>
              </a:spcBef>
              <a:spcAft>
                <a:spcPts val="0"/>
              </a:spcAft>
            </a:pPr>
            <a:r>
              <a:rPr lang="en-US" dirty="0" smtClean="0">
                <a:latin typeface="Corbel"/>
              </a:rPr>
              <a:t>© Paul</a:t>
            </a:r>
            <a:r>
              <a:rPr lang="cs-CZ" dirty="0" smtClean="0">
                <a:latin typeface="Corbel"/>
              </a:rPr>
              <a:t/>
            </a:r>
            <a:br>
              <a:rPr lang="cs-CZ" dirty="0" smtClean="0">
                <a:latin typeface="Corbel"/>
              </a:rPr>
            </a:br>
            <a:r>
              <a:rPr lang="en-US" dirty="0" err="1" smtClean="0">
                <a:latin typeface="Corbel"/>
              </a:rPr>
              <a:t>Debevec</a:t>
            </a:r>
            <a:endParaRPr lang="en-US" dirty="0">
              <a:latin typeface="Corbel"/>
            </a:endParaRPr>
          </a:p>
        </p:txBody>
      </p:sp>
      <p:sp>
        <p:nvSpPr>
          <p:cNvPr id="5" name="Zástupný symbol pro zápatí 4"/>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2060515073"/>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04800" y="762000"/>
            <a:ext cx="86106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Arial" charset="0"/>
            </a:endParaRPr>
          </a:p>
        </p:txBody>
      </p:sp>
      <p:pic>
        <p:nvPicPr>
          <p:cNvPr id="48130" name="Picture 2"/>
          <p:cNvPicPr>
            <a:picLocks noChangeAspect="1" noChangeArrowheads="1"/>
          </p:cNvPicPr>
          <p:nvPr/>
        </p:nvPicPr>
        <p:blipFill>
          <a:blip r:embed="rId2" cstate="print"/>
          <a:srcRect/>
          <a:stretch>
            <a:fillRect/>
          </a:stretch>
        </p:blipFill>
        <p:spPr bwMode="auto">
          <a:xfrm>
            <a:off x="762000" y="228600"/>
            <a:ext cx="7620000" cy="4810125"/>
          </a:xfrm>
          <a:prstGeom prst="rect">
            <a:avLst/>
          </a:prstGeom>
          <a:noFill/>
          <a:ln w="6350">
            <a:solidFill>
              <a:schemeClr val="tx1"/>
            </a:solidFill>
            <a:miter lim="800000"/>
            <a:headEnd/>
            <a:tailEnd/>
          </a:ln>
        </p:spPr>
      </p:pic>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44</a:t>
            </a:fld>
            <a:endParaRPr lang="en-US" dirty="0">
              <a:solidFill>
                <a:srgbClr val="FFFFFF"/>
              </a:solidFill>
            </a:endParaRPr>
          </a:p>
        </p:txBody>
      </p:sp>
      <p:sp>
        <p:nvSpPr>
          <p:cNvPr id="12" name="TextBox 11"/>
          <p:cNvSpPr txBox="1"/>
          <p:nvPr/>
        </p:nvSpPr>
        <p:spPr>
          <a:xfrm>
            <a:off x="4648200" y="304800"/>
            <a:ext cx="3772186" cy="584775"/>
          </a:xfrm>
          <a:prstGeom prst="rect">
            <a:avLst/>
          </a:prstGeom>
          <a:noFill/>
        </p:spPr>
        <p:txBody>
          <a:bodyPr wrap="none" rtlCol="0">
            <a:spAutoFit/>
          </a:bodyPr>
          <a:lstStyle/>
          <a:p>
            <a:pPr fontAlgn="auto">
              <a:spcBef>
                <a:spcPts val="0"/>
              </a:spcBef>
              <a:spcAft>
                <a:spcPts val="0"/>
              </a:spcAft>
            </a:pP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Image-based lighting</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sp>
        <p:nvSpPr>
          <p:cNvPr id="14" name="Rectangle 13"/>
          <p:cNvSpPr/>
          <p:nvPr/>
        </p:nvSpPr>
        <p:spPr bwMode="auto">
          <a:xfrm>
            <a:off x="838200" y="5105400"/>
            <a:ext cx="1676400" cy="1676400"/>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Arial" charset="0"/>
            </a:endParaRPr>
          </a:p>
        </p:txBody>
      </p:sp>
      <p:pic>
        <p:nvPicPr>
          <p:cNvPr id="15" name="Picture 4"/>
          <p:cNvPicPr>
            <a:picLocks noChangeAspect="1" noChangeArrowheads="1"/>
          </p:cNvPicPr>
          <p:nvPr/>
        </p:nvPicPr>
        <p:blipFill>
          <a:blip r:embed="rId3" cstate="print"/>
          <a:srcRect/>
          <a:stretch>
            <a:fillRect/>
          </a:stretch>
        </p:blipFill>
        <p:spPr bwMode="auto">
          <a:xfrm>
            <a:off x="885825" y="5181600"/>
            <a:ext cx="1552575" cy="1552575"/>
          </a:xfrm>
          <a:prstGeom prst="rect">
            <a:avLst/>
          </a:prstGeom>
          <a:noFill/>
          <a:ln w="9525">
            <a:noFill/>
            <a:miter lim="800000"/>
            <a:headEnd/>
            <a:tailEnd/>
          </a:ln>
        </p:spPr>
      </p:pic>
      <p:pic>
        <p:nvPicPr>
          <p:cNvPr id="16" name="Picture 5"/>
          <p:cNvPicPr>
            <a:picLocks noChangeAspect="1" noChangeArrowheads="1"/>
          </p:cNvPicPr>
          <p:nvPr/>
        </p:nvPicPr>
        <p:blipFill>
          <a:blip r:embed="rId4" cstate="print"/>
          <a:srcRect/>
          <a:stretch>
            <a:fillRect/>
          </a:stretch>
        </p:blipFill>
        <p:spPr bwMode="auto">
          <a:xfrm>
            <a:off x="2825750" y="5181600"/>
            <a:ext cx="1552575" cy="1552575"/>
          </a:xfrm>
          <a:prstGeom prst="rect">
            <a:avLst/>
          </a:prstGeom>
          <a:noFill/>
          <a:ln w="9525">
            <a:noFill/>
            <a:miter lim="800000"/>
            <a:headEnd/>
            <a:tailEnd/>
          </a:ln>
        </p:spPr>
      </p:pic>
      <p:pic>
        <p:nvPicPr>
          <p:cNvPr id="17" name="Picture 6"/>
          <p:cNvPicPr>
            <a:picLocks noChangeAspect="1" noChangeArrowheads="1"/>
          </p:cNvPicPr>
          <p:nvPr/>
        </p:nvPicPr>
        <p:blipFill>
          <a:blip r:embed="rId5" cstate="print"/>
          <a:srcRect/>
          <a:stretch>
            <a:fillRect/>
          </a:stretch>
        </p:blipFill>
        <p:spPr bwMode="auto">
          <a:xfrm>
            <a:off x="4765675" y="5181600"/>
            <a:ext cx="1552575" cy="1552575"/>
          </a:xfrm>
          <a:prstGeom prst="rect">
            <a:avLst/>
          </a:prstGeom>
          <a:noFill/>
          <a:ln w="9525">
            <a:noFill/>
            <a:miter lim="800000"/>
            <a:headEnd/>
            <a:tailEnd/>
          </a:ln>
        </p:spPr>
      </p:pic>
      <p:pic>
        <p:nvPicPr>
          <p:cNvPr id="18" name="Picture 7"/>
          <p:cNvPicPr>
            <a:picLocks noChangeAspect="1" noChangeArrowheads="1"/>
          </p:cNvPicPr>
          <p:nvPr/>
        </p:nvPicPr>
        <p:blipFill>
          <a:blip r:embed="rId6" cstate="print"/>
          <a:srcRect/>
          <a:stretch>
            <a:fillRect/>
          </a:stretch>
        </p:blipFill>
        <p:spPr bwMode="auto">
          <a:xfrm>
            <a:off x="6705600" y="5181600"/>
            <a:ext cx="1552575" cy="1552575"/>
          </a:xfrm>
          <a:prstGeom prst="rect">
            <a:avLst/>
          </a:prstGeom>
          <a:noFill/>
          <a:ln w="9525">
            <a:noFill/>
            <a:miter lim="800000"/>
            <a:headEnd/>
            <a:tailEnd/>
          </a:ln>
        </p:spPr>
      </p:pic>
      <p:sp>
        <p:nvSpPr>
          <p:cNvPr id="20" name="TextovéPole 12"/>
          <p:cNvSpPr txBox="1"/>
          <p:nvPr/>
        </p:nvSpPr>
        <p:spPr>
          <a:xfrm>
            <a:off x="0" y="6237312"/>
            <a:ext cx="1017073" cy="646331"/>
          </a:xfrm>
          <a:prstGeom prst="rect">
            <a:avLst/>
          </a:prstGeom>
          <a:noFill/>
        </p:spPr>
        <p:txBody>
          <a:bodyPr wrap="none" rtlCol="0">
            <a:spAutoFit/>
          </a:bodyPr>
          <a:lstStyle/>
          <a:p>
            <a:pPr fontAlgn="auto">
              <a:spcBef>
                <a:spcPts val="0"/>
              </a:spcBef>
              <a:spcAft>
                <a:spcPts val="0"/>
              </a:spcAft>
            </a:pPr>
            <a:r>
              <a:rPr lang="en-US" dirty="0" smtClean="0">
                <a:latin typeface="Corbel"/>
              </a:rPr>
              <a:t>© Paul</a:t>
            </a:r>
            <a:r>
              <a:rPr lang="cs-CZ" dirty="0" smtClean="0">
                <a:latin typeface="Corbel"/>
              </a:rPr>
              <a:t/>
            </a:r>
            <a:br>
              <a:rPr lang="cs-CZ" dirty="0" smtClean="0">
                <a:latin typeface="Corbel"/>
              </a:rPr>
            </a:br>
            <a:r>
              <a:rPr lang="en-US" dirty="0" err="1" smtClean="0">
                <a:latin typeface="Corbel"/>
              </a:rPr>
              <a:t>Debevec</a:t>
            </a:r>
            <a:endParaRPr lang="en-US" dirty="0">
              <a:latin typeface="Corbel"/>
            </a:endParaRPr>
          </a:p>
        </p:txBody>
      </p:sp>
      <p:sp>
        <p:nvSpPr>
          <p:cNvPr id="4" name="Zástupný symbol pro zápatí 3"/>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2498821369"/>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04800" y="762000"/>
            <a:ext cx="86106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Arial" charset="0"/>
            </a:endParaRPr>
          </a:p>
        </p:txBody>
      </p:sp>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45</a:t>
            </a:fld>
            <a:endParaRPr lang="en-US" dirty="0">
              <a:solidFill>
                <a:srgbClr val="FFFFFF"/>
              </a:solidFill>
            </a:endParaRPr>
          </a:p>
        </p:txBody>
      </p:sp>
      <p:sp>
        <p:nvSpPr>
          <p:cNvPr id="14" name="Rectangle 13"/>
          <p:cNvSpPr/>
          <p:nvPr/>
        </p:nvSpPr>
        <p:spPr bwMode="auto">
          <a:xfrm>
            <a:off x="2743200" y="5105400"/>
            <a:ext cx="1676400" cy="1676400"/>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Arial" charset="0"/>
            </a:endParaRPr>
          </a:p>
        </p:txBody>
      </p:sp>
      <p:pic>
        <p:nvPicPr>
          <p:cNvPr id="49154" name="Picture 2"/>
          <p:cNvPicPr>
            <a:picLocks noChangeAspect="1" noChangeArrowheads="1"/>
          </p:cNvPicPr>
          <p:nvPr/>
        </p:nvPicPr>
        <p:blipFill>
          <a:blip r:embed="rId2" cstate="print"/>
          <a:srcRect/>
          <a:stretch>
            <a:fillRect/>
          </a:stretch>
        </p:blipFill>
        <p:spPr bwMode="auto">
          <a:xfrm>
            <a:off x="762000" y="228600"/>
            <a:ext cx="7620000" cy="4810125"/>
          </a:xfrm>
          <a:prstGeom prst="rect">
            <a:avLst/>
          </a:prstGeom>
          <a:noFill/>
          <a:ln w="6350">
            <a:solidFill>
              <a:schemeClr val="tx1"/>
            </a:solidFill>
            <a:miter lim="800000"/>
            <a:headEnd/>
            <a:tailEnd/>
          </a:ln>
        </p:spPr>
      </p:pic>
      <p:sp>
        <p:nvSpPr>
          <p:cNvPr id="12" name="TextBox 11"/>
          <p:cNvSpPr txBox="1"/>
          <p:nvPr/>
        </p:nvSpPr>
        <p:spPr>
          <a:xfrm>
            <a:off x="4648200" y="304800"/>
            <a:ext cx="3772186" cy="584775"/>
          </a:xfrm>
          <a:prstGeom prst="rect">
            <a:avLst/>
          </a:prstGeom>
          <a:noFill/>
        </p:spPr>
        <p:txBody>
          <a:bodyPr wrap="none" rtlCol="0">
            <a:spAutoFit/>
          </a:bodyPr>
          <a:lstStyle/>
          <a:p>
            <a:pPr fontAlgn="auto">
              <a:spcBef>
                <a:spcPts val="0"/>
              </a:spcBef>
              <a:spcAft>
                <a:spcPts val="0"/>
              </a:spcAft>
            </a:pP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Image-based lighting</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pic>
        <p:nvPicPr>
          <p:cNvPr id="13" name="Picture 4"/>
          <p:cNvPicPr>
            <a:picLocks noChangeAspect="1" noChangeArrowheads="1"/>
          </p:cNvPicPr>
          <p:nvPr/>
        </p:nvPicPr>
        <p:blipFill>
          <a:blip r:embed="rId3" cstate="print"/>
          <a:srcRect/>
          <a:stretch>
            <a:fillRect/>
          </a:stretch>
        </p:blipFill>
        <p:spPr bwMode="auto">
          <a:xfrm>
            <a:off x="885825" y="5181600"/>
            <a:ext cx="1552575" cy="1552575"/>
          </a:xfrm>
          <a:prstGeom prst="rect">
            <a:avLst/>
          </a:prstGeom>
          <a:noFill/>
          <a:ln w="9525">
            <a:noFill/>
            <a:miter lim="800000"/>
            <a:headEnd/>
            <a:tailEnd/>
          </a:ln>
        </p:spPr>
      </p:pic>
      <p:pic>
        <p:nvPicPr>
          <p:cNvPr id="15" name="Picture 5"/>
          <p:cNvPicPr>
            <a:picLocks noChangeAspect="1" noChangeArrowheads="1"/>
          </p:cNvPicPr>
          <p:nvPr/>
        </p:nvPicPr>
        <p:blipFill>
          <a:blip r:embed="rId4" cstate="print"/>
          <a:srcRect/>
          <a:stretch>
            <a:fillRect/>
          </a:stretch>
        </p:blipFill>
        <p:spPr bwMode="auto">
          <a:xfrm>
            <a:off x="2825750" y="5181600"/>
            <a:ext cx="1552575" cy="1552575"/>
          </a:xfrm>
          <a:prstGeom prst="rect">
            <a:avLst/>
          </a:prstGeom>
          <a:noFill/>
          <a:ln w="9525">
            <a:noFill/>
            <a:miter lim="800000"/>
            <a:headEnd/>
            <a:tailEnd/>
          </a:ln>
        </p:spPr>
      </p:pic>
      <p:pic>
        <p:nvPicPr>
          <p:cNvPr id="16" name="Picture 6"/>
          <p:cNvPicPr>
            <a:picLocks noChangeAspect="1" noChangeArrowheads="1"/>
          </p:cNvPicPr>
          <p:nvPr/>
        </p:nvPicPr>
        <p:blipFill>
          <a:blip r:embed="rId5" cstate="print"/>
          <a:srcRect/>
          <a:stretch>
            <a:fillRect/>
          </a:stretch>
        </p:blipFill>
        <p:spPr bwMode="auto">
          <a:xfrm>
            <a:off x="4765675" y="5181600"/>
            <a:ext cx="1552575" cy="1552575"/>
          </a:xfrm>
          <a:prstGeom prst="rect">
            <a:avLst/>
          </a:prstGeom>
          <a:noFill/>
          <a:ln w="9525">
            <a:noFill/>
            <a:miter lim="800000"/>
            <a:headEnd/>
            <a:tailEnd/>
          </a:ln>
        </p:spPr>
      </p:pic>
      <p:pic>
        <p:nvPicPr>
          <p:cNvPr id="17" name="Picture 7"/>
          <p:cNvPicPr>
            <a:picLocks noChangeAspect="1" noChangeArrowheads="1"/>
          </p:cNvPicPr>
          <p:nvPr/>
        </p:nvPicPr>
        <p:blipFill>
          <a:blip r:embed="rId6" cstate="print"/>
          <a:srcRect/>
          <a:stretch>
            <a:fillRect/>
          </a:stretch>
        </p:blipFill>
        <p:spPr bwMode="auto">
          <a:xfrm>
            <a:off x="6705600" y="5181600"/>
            <a:ext cx="1552575" cy="1552575"/>
          </a:xfrm>
          <a:prstGeom prst="rect">
            <a:avLst/>
          </a:prstGeom>
          <a:noFill/>
          <a:ln w="9525">
            <a:noFill/>
            <a:miter lim="800000"/>
            <a:headEnd/>
            <a:tailEnd/>
          </a:ln>
        </p:spPr>
      </p:pic>
      <p:sp>
        <p:nvSpPr>
          <p:cNvPr id="19" name="TextovéPole 12"/>
          <p:cNvSpPr txBox="1"/>
          <p:nvPr/>
        </p:nvSpPr>
        <p:spPr>
          <a:xfrm>
            <a:off x="0" y="6237312"/>
            <a:ext cx="1017073" cy="646331"/>
          </a:xfrm>
          <a:prstGeom prst="rect">
            <a:avLst/>
          </a:prstGeom>
          <a:noFill/>
        </p:spPr>
        <p:txBody>
          <a:bodyPr wrap="none" rtlCol="0">
            <a:spAutoFit/>
          </a:bodyPr>
          <a:lstStyle/>
          <a:p>
            <a:pPr fontAlgn="auto">
              <a:spcBef>
                <a:spcPts val="0"/>
              </a:spcBef>
              <a:spcAft>
                <a:spcPts val="0"/>
              </a:spcAft>
            </a:pPr>
            <a:r>
              <a:rPr lang="en-US" dirty="0" smtClean="0">
                <a:latin typeface="Corbel"/>
              </a:rPr>
              <a:t>© Paul</a:t>
            </a:r>
            <a:r>
              <a:rPr lang="cs-CZ" dirty="0" smtClean="0">
                <a:latin typeface="Corbel"/>
              </a:rPr>
              <a:t/>
            </a:r>
            <a:br>
              <a:rPr lang="cs-CZ" dirty="0" smtClean="0">
                <a:latin typeface="Corbel"/>
              </a:rPr>
            </a:br>
            <a:r>
              <a:rPr lang="en-US" dirty="0" err="1" smtClean="0">
                <a:latin typeface="Corbel"/>
              </a:rPr>
              <a:t>Debevec</a:t>
            </a:r>
            <a:endParaRPr lang="en-US" dirty="0">
              <a:latin typeface="Corbel"/>
            </a:endParaRPr>
          </a:p>
        </p:txBody>
      </p:sp>
      <p:sp>
        <p:nvSpPr>
          <p:cNvPr id="4" name="Zástupný symbol pro zápatí 3"/>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1885296269"/>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04800" y="762000"/>
            <a:ext cx="86106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Arial" charset="0"/>
            </a:endParaRPr>
          </a:p>
        </p:txBody>
      </p:sp>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46</a:t>
            </a:fld>
            <a:endParaRPr lang="en-US" dirty="0">
              <a:solidFill>
                <a:srgbClr val="FFFFFF"/>
              </a:solidFill>
            </a:endParaRPr>
          </a:p>
        </p:txBody>
      </p:sp>
      <p:sp>
        <p:nvSpPr>
          <p:cNvPr id="14" name="Rectangle 13"/>
          <p:cNvSpPr/>
          <p:nvPr/>
        </p:nvSpPr>
        <p:spPr bwMode="auto">
          <a:xfrm>
            <a:off x="4697104" y="5105400"/>
            <a:ext cx="1676400" cy="1676400"/>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Arial" charset="0"/>
            </a:endParaRPr>
          </a:p>
        </p:txBody>
      </p:sp>
      <p:pic>
        <p:nvPicPr>
          <p:cNvPr id="13" name="Picture 4"/>
          <p:cNvPicPr>
            <a:picLocks noChangeAspect="1" noChangeArrowheads="1"/>
          </p:cNvPicPr>
          <p:nvPr/>
        </p:nvPicPr>
        <p:blipFill>
          <a:blip r:embed="rId2" cstate="print"/>
          <a:srcRect/>
          <a:stretch>
            <a:fillRect/>
          </a:stretch>
        </p:blipFill>
        <p:spPr bwMode="auto">
          <a:xfrm>
            <a:off x="885825" y="5181600"/>
            <a:ext cx="1552575" cy="1552575"/>
          </a:xfrm>
          <a:prstGeom prst="rect">
            <a:avLst/>
          </a:prstGeom>
          <a:noFill/>
          <a:ln w="9525">
            <a:noFill/>
            <a:miter lim="800000"/>
            <a:headEnd/>
            <a:tailEnd/>
          </a:ln>
        </p:spPr>
      </p:pic>
      <p:pic>
        <p:nvPicPr>
          <p:cNvPr id="15" name="Picture 5"/>
          <p:cNvPicPr>
            <a:picLocks noChangeAspect="1" noChangeArrowheads="1"/>
          </p:cNvPicPr>
          <p:nvPr/>
        </p:nvPicPr>
        <p:blipFill>
          <a:blip r:embed="rId3" cstate="print"/>
          <a:srcRect/>
          <a:stretch>
            <a:fillRect/>
          </a:stretch>
        </p:blipFill>
        <p:spPr bwMode="auto">
          <a:xfrm>
            <a:off x="2825750" y="5181600"/>
            <a:ext cx="1552575" cy="1552575"/>
          </a:xfrm>
          <a:prstGeom prst="rect">
            <a:avLst/>
          </a:prstGeom>
          <a:noFill/>
          <a:ln w="9525">
            <a:noFill/>
            <a:miter lim="800000"/>
            <a:headEnd/>
            <a:tailEnd/>
          </a:ln>
        </p:spPr>
      </p:pic>
      <p:pic>
        <p:nvPicPr>
          <p:cNvPr id="16" name="Picture 6"/>
          <p:cNvPicPr>
            <a:picLocks noChangeAspect="1" noChangeArrowheads="1"/>
          </p:cNvPicPr>
          <p:nvPr/>
        </p:nvPicPr>
        <p:blipFill>
          <a:blip r:embed="rId4" cstate="print"/>
          <a:srcRect/>
          <a:stretch>
            <a:fillRect/>
          </a:stretch>
        </p:blipFill>
        <p:spPr bwMode="auto">
          <a:xfrm>
            <a:off x="4765675" y="5181600"/>
            <a:ext cx="1552575" cy="1552575"/>
          </a:xfrm>
          <a:prstGeom prst="rect">
            <a:avLst/>
          </a:prstGeom>
          <a:noFill/>
          <a:ln w="9525">
            <a:noFill/>
            <a:miter lim="800000"/>
            <a:headEnd/>
            <a:tailEnd/>
          </a:ln>
        </p:spPr>
      </p:pic>
      <p:pic>
        <p:nvPicPr>
          <p:cNvPr id="17" name="Picture 7"/>
          <p:cNvPicPr>
            <a:picLocks noChangeAspect="1" noChangeArrowheads="1"/>
          </p:cNvPicPr>
          <p:nvPr/>
        </p:nvPicPr>
        <p:blipFill>
          <a:blip r:embed="rId5" cstate="print"/>
          <a:srcRect/>
          <a:stretch>
            <a:fillRect/>
          </a:stretch>
        </p:blipFill>
        <p:spPr bwMode="auto">
          <a:xfrm>
            <a:off x="6705600" y="5181600"/>
            <a:ext cx="1552575" cy="1552575"/>
          </a:xfrm>
          <a:prstGeom prst="rect">
            <a:avLst/>
          </a:prstGeom>
          <a:noFill/>
          <a:ln w="9525">
            <a:noFill/>
            <a:miter lim="800000"/>
            <a:headEnd/>
            <a:tailEnd/>
          </a:ln>
        </p:spPr>
      </p:pic>
      <p:pic>
        <p:nvPicPr>
          <p:cNvPr id="50178" name="Picture 2"/>
          <p:cNvPicPr>
            <a:picLocks noChangeAspect="1" noChangeArrowheads="1"/>
          </p:cNvPicPr>
          <p:nvPr/>
        </p:nvPicPr>
        <p:blipFill>
          <a:blip r:embed="rId6" cstate="print"/>
          <a:srcRect/>
          <a:stretch>
            <a:fillRect/>
          </a:stretch>
        </p:blipFill>
        <p:spPr bwMode="auto">
          <a:xfrm>
            <a:off x="762000" y="228600"/>
            <a:ext cx="7620000" cy="4810125"/>
          </a:xfrm>
          <a:prstGeom prst="rect">
            <a:avLst/>
          </a:prstGeom>
          <a:noFill/>
          <a:ln w="6350">
            <a:solidFill>
              <a:schemeClr val="tx1"/>
            </a:solidFill>
            <a:miter lim="800000"/>
            <a:headEnd/>
            <a:tailEnd/>
          </a:ln>
        </p:spPr>
      </p:pic>
      <p:sp>
        <p:nvSpPr>
          <p:cNvPr id="12" name="TextBox 11"/>
          <p:cNvSpPr txBox="1"/>
          <p:nvPr/>
        </p:nvSpPr>
        <p:spPr>
          <a:xfrm>
            <a:off x="4648200" y="304800"/>
            <a:ext cx="3772186" cy="584775"/>
          </a:xfrm>
          <a:prstGeom prst="rect">
            <a:avLst/>
          </a:prstGeom>
          <a:noFill/>
        </p:spPr>
        <p:txBody>
          <a:bodyPr wrap="none" rtlCol="0">
            <a:spAutoFit/>
          </a:bodyPr>
          <a:lstStyle/>
          <a:p>
            <a:pPr fontAlgn="auto">
              <a:spcBef>
                <a:spcPts val="0"/>
              </a:spcBef>
              <a:spcAft>
                <a:spcPts val="0"/>
              </a:spcAft>
            </a:pP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Image-based lighting</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sp>
        <p:nvSpPr>
          <p:cNvPr id="19" name="TextovéPole 12"/>
          <p:cNvSpPr txBox="1"/>
          <p:nvPr/>
        </p:nvSpPr>
        <p:spPr>
          <a:xfrm>
            <a:off x="0" y="6237312"/>
            <a:ext cx="1017073" cy="646331"/>
          </a:xfrm>
          <a:prstGeom prst="rect">
            <a:avLst/>
          </a:prstGeom>
          <a:noFill/>
        </p:spPr>
        <p:txBody>
          <a:bodyPr wrap="none" rtlCol="0">
            <a:spAutoFit/>
          </a:bodyPr>
          <a:lstStyle/>
          <a:p>
            <a:pPr fontAlgn="auto">
              <a:spcBef>
                <a:spcPts val="0"/>
              </a:spcBef>
              <a:spcAft>
                <a:spcPts val="0"/>
              </a:spcAft>
            </a:pPr>
            <a:r>
              <a:rPr lang="en-US" dirty="0" smtClean="0">
                <a:latin typeface="Corbel"/>
              </a:rPr>
              <a:t>© Paul</a:t>
            </a:r>
            <a:r>
              <a:rPr lang="cs-CZ" dirty="0" smtClean="0">
                <a:latin typeface="Corbel"/>
              </a:rPr>
              <a:t/>
            </a:r>
            <a:br>
              <a:rPr lang="cs-CZ" dirty="0" smtClean="0">
                <a:latin typeface="Corbel"/>
              </a:rPr>
            </a:br>
            <a:r>
              <a:rPr lang="en-US" dirty="0" err="1" smtClean="0">
                <a:latin typeface="Corbel"/>
              </a:rPr>
              <a:t>Debevec</a:t>
            </a:r>
            <a:endParaRPr lang="en-US" dirty="0">
              <a:latin typeface="Corbel"/>
            </a:endParaRPr>
          </a:p>
        </p:txBody>
      </p:sp>
      <p:sp>
        <p:nvSpPr>
          <p:cNvPr id="4" name="Zástupný symbol pro zápatí 3"/>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3701096126"/>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04800" y="762000"/>
            <a:ext cx="86106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Arial" charset="0"/>
            </a:endParaRPr>
          </a:p>
        </p:txBody>
      </p:sp>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47</a:t>
            </a:fld>
            <a:endParaRPr lang="en-US" dirty="0">
              <a:solidFill>
                <a:srgbClr val="FFFFFF"/>
              </a:solidFill>
            </a:endParaRPr>
          </a:p>
        </p:txBody>
      </p:sp>
      <p:sp>
        <p:nvSpPr>
          <p:cNvPr id="14" name="Rectangle 13"/>
          <p:cNvSpPr/>
          <p:nvPr/>
        </p:nvSpPr>
        <p:spPr bwMode="auto">
          <a:xfrm>
            <a:off x="6629400" y="5105400"/>
            <a:ext cx="1676400" cy="1676400"/>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Arial" charset="0"/>
            </a:endParaRPr>
          </a:p>
        </p:txBody>
      </p:sp>
      <p:pic>
        <p:nvPicPr>
          <p:cNvPr id="13" name="Picture 4"/>
          <p:cNvPicPr>
            <a:picLocks noChangeAspect="1" noChangeArrowheads="1"/>
          </p:cNvPicPr>
          <p:nvPr/>
        </p:nvPicPr>
        <p:blipFill>
          <a:blip r:embed="rId2" cstate="print"/>
          <a:srcRect/>
          <a:stretch>
            <a:fillRect/>
          </a:stretch>
        </p:blipFill>
        <p:spPr bwMode="auto">
          <a:xfrm>
            <a:off x="885825" y="5181600"/>
            <a:ext cx="1552575" cy="1552575"/>
          </a:xfrm>
          <a:prstGeom prst="rect">
            <a:avLst/>
          </a:prstGeom>
          <a:noFill/>
          <a:ln w="9525">
            <a:noFill/>
            <a:miter lim="800000"/>
            <a:headEnd/>
            <a:tailEnd/>
          </a:ln>
        </p:spPr>
      </p:pic>
      <p:pic>
        <p:nvPicPr>
          <p:cNvPr id="15" name="Picture 5"/>
          <p:cNvPicPr>
            <a:picLocks noChangeAspect="1" noChangeArrowheads="1"/>
          </p:cNvPicPr>
          <p:nvPr/>
        </p:nvPicPr>
        <p:blipFill>
          <a:blip r:embed="rId3" cstate="print"/>
          <a:srcRect/>
          <a:stretch>
            <a:fillRect/>
          </a:stretch>
        </p:blipFill>
        <p:spPr bwMode="auto">
          <a:xfrm>
            <a:off x="2825750" y="5181600"/>
            <a:ext cx="1552575" cy="1552575"/>
          </a:xfrm>
          <a:prstGeom prst="rect">
            <a:avLst/>
          </a:prstGeom>
          <a:noFill/>
          <a:ln w="9525">
            <a:noFill/>
            <a:miter lim="800000"/>
            <a:headEnd/>
            <a:tailEnd/>
          </a:ln>
        </p:spPr>
      </p:pic>
      <p:pic>
        <p:nvPicPr>
          <p:cNvPr id="16" name="Picture 6"/>
          <p:cNvPicPr>
            <a:picLocks noChangeAspect="1" noChangeArrowheads="1"/>
          </p:cNvPicPr>
          <p:nvPr/>
        </p:nvPicPr>
        <p:blipFill>
          <a:blip r:embed="rId4" cstate="print"/>
          <a:srcRect/>
          <a:stretch>
            <a:fillRect/>
          </a:stretch>
        </p:blipFill>
        <p:spPr bwMode="auto">
          <a:xfrm>
            <a:off x="4765675" y="5181600"/>
            <a:ext cx="1552575" cy="1552575"/>
          </a:xfrm>
          <a:prstGeom prst="rect">
            <a:avLst/>
          </a:prstGeom>
          <a:noFill/>
          <a:ln w="9525">
            <a:noFill/>
            <a:miter lim="800000"/>
            <a:headEnd/>
            <a:tailEnd/>
          </a:ln>
        </p:spPr>
      </p:pic>
      <p:pic>
        <p:nvPicPr>
          <p:cNvPr id="17" name="Picture 7"/>
          <p:cNvPicPr>
            <a:picLocks noChangeAspect="1" noChangeArrowheads="1"/>
          </p:cNvPicPr>
          <p:nvPr/>
        </p:nvPicPr>
        <p:blipFill>
          <a:blip r:embed="rId5" cstate="print"/>
          <a:srcRect/>
          <a:stretch>
            <a:fillRect/>
          </a:stretch>
        </p:blipFill>
        <p:spPr bwMode="auto">
          <a:xfrm>
            <a:off x="6705600" y="5181600"/>
            <a:ext cx="1552575" cy="1552575"/>
          </a:xfrm>
          <a:prstGeom prst="rect">
            <a:avLst/>
          </a:prstGeom>
          <a:noFill/>
          <a:ln w="9525">
            <a:noFill/>
            <a:miter lim="800000"/>
            <a:headEnd/>
            <a:tailEnd/>
          </a:ln>
        </p:spPr>
      </p:pic>
      <p:pic>
        <p:nvPicPr>
          <p:cNvPr id="51202" name="Picture 2"/>
          <p:cNvPicPr>
            <a:picLocks noChangeAspect="1" noChangeArrowheads="1"/>
          </p:cNvPicPr>
          <p:nvPr/>
        </p:nvPicPr>
        <p:blipFill>
          <a:blip r:embed="rId6" cstate="print"/>
          <a:srcRect/>
          <a:stretch>
            <a:fillRect/>
          </a:stretch>
        </p:blipFill>
        <p:spPr bwMode="auto">
          <a:xfrm>
            <a:off x="761999" y="228600"/>
            <a:ext cx="7604911" cy="4800600"/>
          </a:xfrm>
          <a:prstGeom prst="rect">
            <a:avLst/>
          </a:prstGeom>
          <a:noFill/>
          <a:ln w="6350">
            <a:solidFill>
              <a:schemeClr val="tx1"/>
            </a:solidFill>
            <a:miter lim="800000"/>
            <a:headEnd/>
            <a:tailEnd/>
          </a:ln>
        </p:spPr>
      </p:pic>
      <p:sp>
        <p:nvSpPr>
          <p:cNvPr id="12" name="TextBox 11"/>
          <p:cNvSpPr txBox="1"/>
          <p:nvPr/>
        </p:nvSpPr>
        <p:spPr>
          <a:xfrm>
            <a:off x="4648200" y="304800"/>
            <a:ext cx="3772186" cy="584775"/>
          </a:xfrm>
          <a:prstGeom prst="rect">
            <a:avLst/>
          </a:prstGeom>
          <a:noFill/>
        </p:spPr>
        <p:txBody>
          <a:bodyPr wrap="none" rtlCol="0">
            <a:spAutoFit/>
          </a:bodyPr>
          <a:lstStyle/>
          <a:p>
            <a:pPr fontAlgn="auto">
              <a:spcBef>
                <a:spcPts val="0"/>
              </a:spcBef>
              <a:spcAft>
                <a:spcPts val="0"/>
              </a:spcAft>
            </a:pP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Image-based lighting</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sp>
        <p:nvSpPr>
          <p:cNvPr id="19" name="TextovéPole 12"/>
          <p:cNvSpPr txBox="1"/>
          <p:nvPr/>
        </p:nvSpPr>
        <p:spPr>
          <a:xfrm>
            <a:off x="0" y="6237312"/>
            <a:ext cx="1017073" cy="646331"/>
          </a:xfrm>
          <a:prstGeom prst="rect">
            <a:avLst/>
          </a:prstGeom>
          <a:noFill/>
        </p:spPr>
        <p:txBody>
          <a:bodyPr wrap="none" rtlCol="0">
            <a:spAutoFit/>
          </a:bodyPr>
          <a:lstStyle/>
          <a:p>
            <a:pPr fontAlgn="auto">
              <a:spcBef>
                <a:spcPts val="0"/>
              </a:spcBef>
              <a:spcAft>
                <a:spcPts val="0"/>
              </a:spcAft>
            </a:pPr>
            <a:r>
              <a:rPr lang="en-US" dirty="0" smtClean="0">
                <a:latin typeface="Corbel"/>
              </a:rPr>
              <a:t>© Paul</a:t>
            </a:r>
            <a:r>
              <a:rPr lang="cs-CZ" dirty="0" smtClean="0">
                <a:latin typeface="Corbel"/>
              </a:rPr>
              <a:t/>
            </a:r>
            <a:br>
              <a:rPr lang="cs-CZ" dirty="0" smtClean="0">
                <a:latin typeface="Corbel"/>
              </a:rPr>
            </a:br>
            <a:r>
              <a:rPr lang="en-US" dirty="0" err="1" smtClean="0">
                <a:latin typeface="Corbel"/>
              </a:rPr>
              <a:t>Debevec</a:t>
            </a:r>
            <a:endParaRPr lang="en-US" dirty="0">
              <a:latin typeface="Corbel"/>
            </a:endParaRPr>
          </a:p>
        </p:txBody>
      </p:sp>
      <p:sp>
        <p:nvSpPr>
          <p:cNvPr id="4" name="Zástupný symbol pro zápatí 3"/>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1572904430"/>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C:\devel\rotation\probes\rnl_cross.tif"/>
          <p:cNvPicPr>
            <a:picLocks noChangeAspect="1" noChangeArrowheads="1"/>
          </p:cNvPicPr>
          <p:nvPr/>
        </p:nvPicPr>
        <p:blipFill>
          <a:blip r:embed="rId2" cstate="print"/>
          <a:srcRect/>
          <a:stretch>
            <a:fillRect/>
          </a:stretch>
        </p:blipFill>
        <p:spPr bwMode="auto">
          <a:xfrm>
            <a:off x="7308000" y="1332000"/>
            <a:ext cx="1620000" cy="2160000"/>
          </a:xfrm>
          <a:prstGeom prst="rect">
            <a:avLst/>
          </a:prstGeom>
          <a:noFill/>
        </p:spPr>
      </p:pic>
      <p:sp>
        <p:nvSpPr>
          <p:cNvPr id="4" name="Title 3"/>
          <p:cNvSpPr>
            <a:spLocks noGrp="1"/>
          </p:cNvSpPr>
          <p:nvPr>
            <p:ph type="title"/>
          </p:nvPr>
        </p:nvSpPr>
        <p:spPr/>
        <p:txBody>
          <a:bodyPr/>
          <a:lstStyle/>
          <a:p>
            <a:r>
              <a:rPr lang="en-US" dirty="0" smtClean="0"/>
              <a:t>Mapping</a:t>
            </a:r>
            <a:endParaRPr lang="en-US" dirty="0"/>
          </a:p>
        </p:txBody>
      </p:sp>
      <p:pic>
        <p:nvPicPr>
          <p:cNvPr id="5" name="Picture 4"/>
          <p:cNvPicPr>
            <a:picLocks noChangeAspect="1" noChangeArrowheads="1"/>
          </p:cNvPicPr>
          <p:nvPr/>
        </p:nvPicPr>
        <p:blipFill>
          <a:blip r:embed="rId3" cstate="print"/>
          <a:srcRect/>
          <a:stretch>
            <a:fillRect/>
          </a:stretch>
        </p:blipFill>
        <p:spPr bwMode="auto">
          <a:xfrm>
            <a:off x="612000" y="1332000"/>
            <a:ext cx="2160000" cy="2160000"/>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612000" y="4032000"/>
            <a:ext cx="2160000" cy="2160000"/>
          </a:xfrm>
          <a:prstGeom prst="rect">
            <a:avLst/>
          </a:prstGeom>
          <a:noFill/>
          <a:ln w="9525">
            <a:noFill/>
            <a:miter lim="800000"/>
            <a:headEnd/>
            <a:tailEnd/>
          </a:ln>
        </p:spPr>
      </p:pic>
      <p:sp>
        <p:nvSpPr>
          <p:cNvPr id="8" name="TextBox 7"/>
          <p:cNvSpPr txBox="1"/>
          <p:nvPr/>
        </p:nvSpPr>
        <p:spPr>
          <a:xfrm rot="16200000">
            <a:off x="-729734" y="2253734"/>
            <a:ext cx="2133600" cy="369332"/>
          </a:xfrm>
          <a:prstGeom prst="rect">
            <a:avLst/>
          </a:prstGeom>
          <a:noFill/>
        </p:spPr>
        <p:txBody>
          <a:bodyPr wrap="square" rtlCol="0">
            <a:spAutoFit/>
          </a:bodyPr>
          <a:lstStyle/>
          <a:p>
            <a:pPr algn="ctr" fontAlgn="auto">
              <a:spcBef>
                <a:spcPts val="0"/>
              </a:spcBef>
              <a:spcAft>
                <a:spcPts val="0"/>
              </a:spcAft>
            </a:pPr>
            <a:r>
              <a:rPr lang="en-US" dirty="0" err="1" smtClean="0">
                <a:latin typeface="Corbel"/>
              </a:rPr>
              <a:t>Eucaliptus</a:t>
            </a:r>
            <a:r>
              <a:rPr lang="en-US" dirty="0" smtClean="0">
                <a:latin typeface="Corbel"/>
              </a:rPr>
              <a:t>  grove</a:t>
            </a:r>
            <a:endParaRPr lang="en-US" dirty="0">
              <a:latin typeface="Corbel"/>
            </a:endParaRPr>
          </a:p>
        </p:txBody>
      </p:sp>
      <p:sp>
        <p:nvSpPr>
          <p:cNvPr id="9" name="TextBox 8"/>
          <p:cNvSpPr txBox="1"/>
          <p:nvPr/>
        </p:nvSpPr>
        <p:spPr>
          <a:xfrm rot="16200000">
            <a:off x="-509480" y="4912388"/>
            <a:ext cx="1693092" cy="369332"/>
          </a:xfrm>
          <a:prstGeom prst="rect">
            <a:avLst/>
          </a:prstGeom>
          <a:noFill/>
        </p:spPr>
        <p:txBody>
          <a:bodyPr wrap="none" rtlCol="0">
            <a:spAutoFit/>
          </a:bodyPr>
          <a:lstStyle/>
          <a:p>
            <a:pPr algn="r" fontAlgn="auto">
              <a:spcBef>
                <a:spcPts val="0"/>
              </a:spcBef>
              <a:spcAft>
                <a:spcPts val="0"/>
              </a:spcAft>
            </a:pPr>
            <a:r>
              <a:rPr lang="en-US" dirty="0" smtClean="0">
                <a:latin typeface="Corbel"/>
              </a:rPr>
              <a:t>Grace cathedral</a:t>
            </a:r>
            <a:endParaRPr lang="en-US" dirty="0">
              <a:latin typeface="Corbel"/>
            </a:endParaRPr>
          </a:p>
        </p:txBody>
      </p:sp>
      <p:pic>
        <p:nvPicPr>
          <p:cNvPr id="1026" name="Picture 2" descr="C:\devel\rotation\probes\grace-ll.exr.jpg"/>
          <p:cNvPicPr>
            <a:picLocks noChangeAspect="1" noChangeArrowheads="1"/>
          </p:cNvPicPr>
          <p:nvPr/>
        </p:nvPicPr>
        <p:blipFill>
          <a:blip r:embed="rId5" cstate="print"/>
          <a:srcRect/>
          <a:stretch>
            <a:fillRect/>
          </a:stretch>
        </p:blipFill>
        <p:spPr bwMode="auto">
          <a:xfrm>
            <a:off x="2880000" y="4032000"/>
            <a:ext cx="4319998" cy="2160000"/>
          </a:xfrm>
          <a:prstGeom prst="rect">
            <a:avLst/>
          </a:prstGeom>
          <a:noFill/>
        </p:spPr>
      </p:pic>
      <p:pic>
        <p:nvPicPr>
          <p:cNvPr id="1030" name="Picture 6" descr="C:\devel\rotation\probes\rnl-ll.exr.jpg"/>
          <p:cNvPicPr>
            <a:picLocks noChangeAspect="1" noChangeArrowheads="1"/>
          </p:cNvPicPr>
          <p:nvPr/>
        </p:nvPicPr>
        <p:blipFill>
          <a:blip r:embed="rId6" cstate="print"/>
          <a:srcRect/>
          <a:stretch>
            <a:fillRect/>
          </a:stretch>
        </p:blipFill>
        <p:spPr bwMode="auto">
          <a:xfrm>
            <a:off x="2880000" y="1332000"/>
            <a:ext cx="4320000" cy="2160000"/>
          </a:xfrm>
          <a:prstGeom prst="rect">
            <a:avLst/>
          </a:prstGeom>
          <a:noFill/>
        </p:spPr>
      </p:pic>
      <p:pic>
        <p:nvPicPr>
          <p:cNvPr id="1032" name="Picture 8" descr="C:\devel\rotation\probes\grace_cross.tif"/>
          <p:cNvPicPr>
            <a:picLocks noChangeAspect="1" noChangeArrowheads="1"/>
          </p:cNvPicPr>
          <p:nvPr/>
        </p:nvPicPr>
        <p:blipFill>
          <a:blip r:embed="rId7" cstate="print"/>
          <a:srcRect/>
          <a:stretch>
            <a:fillRect/>
          </a:stretch>
        </p:blipFill>
        <p:spPr bwMode="auto">
          <a:xfrm>
            <a:off x="7308000" y="4032000"/>
            <a:ext cx="1620000" cy="2160000"/>
          </a:xfrm>
          <a:prstGeom prst="rect">
            <a:avLst/>
          </a:prstGeom>
          <a:noFill/>
        </p:spPr>
      </p:pic>
      <p:sp>
        <p:nvSpPr>
          <p:cNvPr id="11" name="TextBox 10"/>
          <p:cNvSpPr txBox="1"/>
          <p:nvPr/>
        </p:nvSpPr>
        <p:spPr>
          <a:xfrm>
            <a:off x="592336" y="6412468"/>
            <a:ext cx="2052293" cy="369332"/>
          </a:xfrm>
          <a:prstGeom prst="rect">
            <a:avLst/>
          </a:prstGeom>
          <a:noFill/>
        </p:spPr>
        <p:txBody>
          <a:bodyPr wrap="none" rtlCol="0">
            <a:spAutoFit/>
          </a:bodyPr>
          <a:lstStyle/>
          <a:p>
            <a:pPr algn="r" fontAlgn="auto">
              <a:spcBef>
                <a:spcPts val="0"/>
              </a:spcBef>
              <a:spcAft>
                <a:spcPts val="0"/>
              </a:spcAft>
            </a:pPr>
            <a:r>
              <a:rPr lang="en-US" dirty="0" err="1" smtClean="0">
                <a:latin typeface="Corbel"/>
              </a:rPr>
              <a:t>Debevec’s</a:t>
            </a:r>
            <a:r>
              <a:rPr lang="en-US" dirty="0" smtClean="0">
                <a:latin typeface="Corbel"/>
              </a:rPr>
              <a:t> spherical</a:t>
            </a:r>
            <a:endParaRPr lang="en-US" dirty="0">
              <a:latin typeface="Corbel"/>
            </a:endParaRPr>
          </a:p>
        </p:txBody>
      </p:sp>
      <p:sp>
        <p:nvSpPr>
          <p:cNvPr id="12" name="TextBox 11"/>
          <p:cNvSpPr txBox="1"/>
          <p:nvPr/>
        </p:nvSpPr>
        <p:spPr>
          <a:xfrm>
            <a:off x="2756848" y="6412468"/>
            <a:ext cx="4490332" cy="369332"/>
          </a:xfrm>
          <a:prstGeom prst="rect">
            <a:avLst/>
          </a:prstGeom>
          <a:noFill/>
        </p:spPr>
        <p:txBody>
          <a:bodyPr wrap="none" rtlCol="0">
            <a:spAutoFit/>
          </a:bodyPr>
          <a:lstStyle/>
          <a:p>
            <a:pPr algn="r" fontAlgn="auto">
              <a:spcBef>
                <a:spcPts val="0"/>
              </a:spcBef>
              <a:spcAft>
                <a:spcPts val="0"/>
              </a:spcAft>
            </a:pPr>
            <a:r>
              <a:rPr lang="en-US" dirty="0" smtClean="0">
                <a:latin typeface="Corbel"/>
              </a:rPr>
              <a:t>“Latitude – longitude” (spherical coordinates)</a:t>
            </a:r>
            <a:endParaRPr lang="en-US" dirty="0">
              <a:latin typeface="Corbel"/>
            </a:endParaRPr>
          </a:p>
        </p:txBody>
      </p:sp>
      <p:sp>
        <p:nvSpPr>
          <p:cNvPr id="13" name="TextBox 12"/>
          <p:cNvSpPr txBox="1"/>
          <p:nvPr/>
        </p:nvSpPr>
        <p:spPr>
          <a:xfrm>
            <a:off x="7506624" y="6400800"/>
            <a:ext cx="1152880" cy="369332"/>
          </a:xfrm>
          <a:prstGeom prst="rect">
            <a:avLst/>
          </a:prstGeom>
          <a:noFill/>
        </p:spPr>
        <p:txBody>
          <a:bodyPr wrap="none" rtlCol="0">
            <a:spAutoFit/>
          </a:bodyPr>
          <a:lstStyle/>
          <a:p>
            <a:pPr algn="r" fontAlgn="auto">
              <a:spcBef>
                <a:spcPts val="0"/>
              </a:spcBef>
              <a:spcAft>
                <a:spcPts val="0"/>
              </a:spcAft>
            </a:pPr>
            <a:r>
              <a:rPr lang="en-US" dirty="0" smtClean="0">
                <a:latin typeface="Corbel"/>
              </a:rPr>
              <a:t>Cube map</a:t>
            </a:r>
            <a:endParaRPr lang="en-US" dirty="0">
              <a:latin typeface="Corbel"/>
            </a:endParaRPr>
          </a:p>
        </p:txBody>
      </p:sp>
    </p:spTree>
    <p:extLst>
      <p:ext uri="{BB962C8B-B14F-4D97-AF65-F5344CB8AC3E}">
        <p14:creationId xmlns:p14="http://schemas.microsoft.com/office/powerpoint/2010/main" val="31031549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756848" y="6412468"/>
            <a:ext cx="4490332" cy="369332"/>
          </a:xfrm>
          <a:prstGeom prst="rect">
            <a:avLst/>
          </a:prstGeom>
          <a:noFill/>
        </p:spPr>
        <p:txBody>
          <a:bodyPr wrap="none" rtlCol="0">
            <a:spAutoFit/>
          </a:bodyPr>
          <a:lstStyle/>
          <a:p>
            <a:pPr algn="r" fontAlgn="auto">
              <a:spcBef>
                <a:spcPts val="0"/>
              </a:spcBef>
              <a:spcAft>
                <a:spcPts val="0"/>
              </a:spcAft>
            </a:pPr>
            <a:r>
              <a:rPr lang="en-US" dirty="0" smtClean="0">
                <a:latin typeface="Corbel"/>
              </a:rPr>
              <a:t>“Latitude – longitude” (spherical coordinates)</a:t>
            </a:r>
            <a:endParaRPr lang="en-US" dirty="0">
              <a:latin typeface="Corbel"/>
            </a:endParaRPr>
          </a:p>
        </p:txBody>
      </p:sp>
      <p:pic>
        <p:nvPicPr>
          <p:cNvPr id="1035" name="Picture 11" descr="C:\devel\rotation\probes\uffizi_cross.tif"/>
          <p:cNvPicPr>
            <a:picLocks noChangeAspect="1" noChangeArrowheads="1"/>
          </p:cNvPicPr>
          <p:nvPr/>
        </p:nvPicPr>
        <p:blipFill>
          <a:blip r:embed="rId2" cstate="print"/>
          <a:srcRect/>
          <a:stretch>
            <a:fillRect/>
          </a:stretch>
        </p:blipFill>
        <p:spPr bwMode="auto">
          <a:xfrm>
            <a:off x="7308000" y="1332000"/>
            <a:ext cx="1620000" cy="2160000"/>
          </a:xfrm>
          <a:prstGeom prst="rect">
            <a:avLst/>
          </a:prstGeom>
          <a:noFill/>
        </p:spPr>
      </p:pic>
      <p:sp>
        <p:nvSpPr>
          <p:cNvPr id="4" name="Title 3"/>
          <p:cNvSpPr>
            <a:spLocks noGrp="1"/>
          </p:cNvSpPr>
          <p:nvPr>
            <p:ph type="title"/>
          </p:nvPr>
        </p:nvSpPr>
        <p:spPr/>
        <p:txBody>
          <a:bodyPr/>
          <a:lstStyle/>
          <a:p>
            <a:r>
              <a:rPr lang="en-US" dirty="0" smtClean="0"/>
              <a:t>Mapping</a:t>
            </a:r>
            <a:endParaRPr lang="en-US" dirty="0"/>
          </a:p>
        </p:txBody>
      </p:sp>
      <p:sp>
        <p:nvSpPr>
          <p:cNvPr id="10" name="TextBox 9"/>
          <p:cNvSpPr txBox="1"/>
          <p:nvPr/>
        </p:nvSpPr>
        <p:spPr>
          <a:xfrm rot="16200000">
            <a:off x="-379637" y="2284637"/>
            <a:ext cx="1433406" cy="369332"/>
          </a:xfrm>
          <a:prstGeom prst="rect">
            <a:avLst/>
          </a:prstGeom>
          <a:noFill/>
        </p:spPr>
        <p:txBody>
          <a:bodyPr wrap="none" rtlCol="0">
            <a:spAutoFit/>
          </a:bodyPr>
          <a:lstStyle/>
          <a:p>
            <a:pPr algn="r" fontAlgn="auto">
              <a:spcBef>
                <a:spcPts val="0"/>
              </a:spcBef>
              <a:spcAft>
                <a:spcPts val="0"/>
              </a:spcAft>
            </a:pPr>
            <a:r>
              <a:rPr lang="en-US" dirty="0" smtClean="0">
                <a:latin typeface="Corbel"/>
              </a:rPr>
              <a:t>Uffizi  gallery</a:t>
            </a:r>
            <a:endParaRPr lang="en-US" dirty="0">
              <a:latin typeface="Corbel"/>
            </a:endParaRPr>
          </a:p>
        </p:txBody>
      </p:sp>
      <p:sp>
        <p:nvSpPr>
          <p:cNvPr id="14" name="TextBox 13"/>
          <p:cNvSpPr txBox="1"/>
          <p:nvPr/>
        </p:nvSpPr>
        <p:spPr>
          <a:xfrm rot="16200000">
            <a:off x="-725371" y="4992572"/>
            <a:ext cx="2124877" cy="369332"/>
          </a:xfrm>
          <a:prstGeom prst="rect">
            <a:avLst/>
          </a:prstGeom>
          <a:noFill/>
        </p:spPr>
        <p:txBody>
          <a:bodyPr wrap="none" rtlCol="0">
            <a:spAutoFit/>
          </a:bodyPr>
          <a:lstStyle/>
          <a:p>
            <a:pPr algn="r" fontAlgn="auto">
              <a:spcBef>
                <a:spcPts val="0"/>
              </a:spcBef>
              <a:spcAft>
                <a:spcPts val="0"/>
              </a:spcAft>
            </a:pPr>
            <a:r>
              <a:rPr lang="en-US" dirty="0" smtClean="0">
                <a:latin typeface="Corbel"/>
              </a:rPr>
              <a:t>St. Peter’s Cathedral</a:t>
            </a:r>
            <a:endParaRPr lang="en-US" dirty="0">
              <a:latin typeface="Corbel"/>
            </a:endParaRPr>
          </a:p>
        </p:txBody>
      </p:sp>
      <p:pic>
        <p:nvPicPr>
          <p:cNvPr id="1034" name="Picture 10" descr="C:\devel\rotation\probes\stpeters_cross.tif"/>
          <p:cNvPicPr>
            <a:picLocks noChangeAspect="1" noChangeArrowheads="1"/>
          </p:cNvPicPr>
          <p:nvPr/>
        </p:nvPicPr>
        <p:blipFill>
          <a:blip r:embed="rId3" cstate="print"/>
          <a:srcRect/>
          <a:stretch>
            <a:fillRect/>
          </a:stretch>
        </p:blipFill>
        <p:spPr bwMode="auto">
          <a:xfrm>
            <a:off x="7308000" y="4032000"/>
            <a:ext cx="1619999" cy="2160000"/>
          </a:xfrm>
          <a:prstGeom prst="rect">
            <a:avLst/>
          </a:prstGeom>
          <a:noFill/>
        </p:spPr>
      </p:pic>
      <p:pic>
        <p:nvPicPr>
          <p:cNvPr id="20" name="Picture 4" descr="C:\devel\rotation\probes\stpeters.exr.jpg"/>
          <p:cNvPicPr>
            <a:picLocks noChangeAspect="1" noChangeArrowheads="1"/>
          </p:cNvPicPr>
          <p:nvPr/>
        </p:nvPicPr>
        <p:blipFill>
          <a:blip r:embed="rId4" cstate="print"/>
          <a:srcRect/>
          <a:stretch>
            <a:fillRect/>
          </a:stretch>
        </p:blipFill>
        <p:spPr bwMode="auto">
          <a:xfrm>
            <a:off x="612000" y="4032000"/>
            <a:ext cx="2160000" cy="2160000"/>
          </a:xfrm>
          <a:prstGeom prst="rect">
            <a:avLst/>
          </a:prstGeom>
          <a:noFill/>
        </p:spPr>
      </p:pic>
      <p:pic>
        <p:nvPicPr>
          <p:cNvPr id="21" name="Picture 20"/>
          <p:cNvPicPr>
            <a:picLocks noChangeAspect="1" noChangeArrowheads="1"/>
          </p:cNvPicPr>
          <p:nvPr/>
        </p:nvPicPr>
        <p:blipFill>
          <a:blip r:embed="rId5" cstate="print"/>
          <a:srcRect/>
          <a:stretch>
            <a:fillRect/>
          </a:stretch>
        </p:blipFill>
        <p:spPr bwMode="auto">
          <a:xfrm>
            <a:off x="612000" y="1332000"/>
            <a:ext cx="2160000" cy="2160000"/>
          </a:xfrm>
          <a:prstGeom prst="rect">
            <a:avLst/>
          </a:prstGeom>
          <a:noFill/>
          <a:ln w="9525">
            <a:noFill/>
            <a:miter lim="800000"/>
            <a:headEnd/>
            <a:tailEnd/>
          </a:ln>
        </p:spPr>
      </p:pic>
      <p:pic>
        <p:nvPicPr>
          <p:cNvPr id="22" name="Picture 3" descr="C:\devel\rotation\probes\stpeters-ll.exr.jpg"/>
          <p:cNvPicPr>
            <a:picLocks noChangeAspect="1" noChangeArrowheads="1"/>
          </p:cNvPicPr>
          <p:nvPr/>
        </p:nvPicPr>
        <p:blipFill>
          <a:blip r:embed="rId6" cstate="print"/>
          <a:srcRect/>
          <a:stretch>
            <a:fillRect/>
          </a:stretch>
        </p:blipFill>
        <p:spPr bwMode="auto">
          <a:xfrm>
            <a:off x="2880000" y="4032000"/>
            <a:ext cx="4320000" cy="2160000"/>
          </a:xfrm>
          <a:prstGeom prst="rect">
            <a:avLst/>
          </a:prstGeom>
          <a:noFill/>
        </p:spPr>
      </p:pic>
      <p:pic>
        <p:nvPicPr>
          <p:cNvPr id="23" name="Picture 5" descr="C:\devel\rotation\probes\uffizi-ll.exr.jpg"/>
          <p:cNvPicPr>
            <a:picLocks noChangeAspect="1" noChangeArrowheads="1"/>
          </p:cNvPicPr>
          <p:nvPr/>
        </p:nvPicPr>
        <p:blipFill>
          <a:blip r:embed="rId7" cstate="print"/>
          <a:srcRect/>
          <a:stretch>
            <a:fillRect/>
          </a:stretch>
        </p:blipFill>
        <p:spPr bwMode="auto">
          <a:xfrm>
            <a:off x="2880000" y="1332000"/>
            <a:ext cx="4320000" cy="2160000"/>
          </a:xfrm>
          <a:prstGeom prst="rect">
            <a:avLst/>
          </a:prstGeom>
          <a:noFill/>
        </p:spPr>
      </p:pic>
      <p:sp>
        <p:nvSpPr>
          <p:cNvPr id="12" name="TextBox 11"/>
          <p:cNvSpPr txBox="1"/>
          <p:nvPr/>
        </p:nvSpPr>
        <p:spPr>
          <a:xfrm>
            <a:off x="592336" y="6412468"/>
            <a:ext cx="2052293" cy="369332"/>
          </a:xfrm>
          <a:prstGeom prst="rect">
            <a:avLst/>
          </a:prstGeom>
          <a:noFill/>
        </p:spPr>
        <p:txBody>
          <a:bodyPr wrap="none" rtlCol="0">
            <a:spAutoFit/>
          </a:bodyPr>
          <a:lstStyle/>
          <a:p>
            <a:pPr algn="r" fontAlgn="auto">
              <a:spcBef>
                <a:spcPts val="0"/>
              </a:spcBef>
              <a:spcAft>
                <a:spcPts val="0"/>
              </a:spcAft>
            </a:pPr>
            <a:r>
              <a:rPr lang="en-US" dirty="0" err="1" smtClean="0">
                <a:latin typeface="Corbel"/>
              </a:rPr>
              <a:t>Debevec’s</a:t>
            </a:r>
            <a:r>
              <a:rPr lang="en-US" dirty="0" smtClean="0">
                <a:latin typeface="Corbel"/>
              </a:rPr>
              <a:t> spherical</a:t>
            </a:r>
            <a:endParaRPr lang="en-US" dirty="0">
              <a:latin typeface="Corbel"/>
            </a:endParaRPr>
          </a:p>
        </p:txBody>
      </p:sp>
      <p:sp>
        <p:nvSpPr>
          <p:cNvPr id="15" name="TextBox 14"/>
          <p:cNvSpPr txBox="1"/>
          <p:nvPr/>
        </p:nvSpPr>
        <p:spPr>
          <a:xfrm>
            <a:off x="7506624" y="6400800"/>
            <a:ext cx="1152880" cy="369332"/>
          </a:xfrm>
          <a:prstGeom prst="rect">
            <a:avLst/>
          </a:prstGeom>
          <a:noFill/>
        </p:spPr>
        <p:txBody>
          <a:bodyPr wrap="none" rtlCol="0">
            <a:spAutoFit/>
          </a:bodyPr>
          <a:lstStyle/>
          <a:p>
            <a:pPr algn="r" fontAlgn="auto">
              <a:spcBef>
                <a:spcPts val="0"/>
              </a:spcBef>
              <a:spcAft>
                <a:spcPts val="0"/>
              </a:spcAft>
            </a:pPr>
            <a:r>
              <a:rPr lang="en-US" dirty="0" smtClean="0">
                <a:latin typeface="Corbel"/>
              </a:rPr>
              <a:t>Cube map</a:t>
            </a:r>
            <a:endParaRPr lang="en-US" dirty="0">
              <a:latin typeface="Corbel"/>
            </a:endParaRPr>
          </a:p>
        </p:txBody>
      </p:sp>
    </p:spTree>
    <p:extLst>
      <p:ext uri="{BB962C8B-B14F-4D97-AF65-F5344CB8AC3E}">
        <p14:creationId xmlns:p14="http://schemas.microsoft.com/office/powerpoint/2010/main" val="35428422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samples from a </a:t>
            </a:r>
            <a:r>
              <a:rPr lang="cs-CZ" dirty="0" smtClean="0"/>
              <a:t>2D </a:t>
            </a:r>
            <a:r>
              <a:rPr lang="en-US" dirty="0" smtClean="0"/>
              <a:t>discrete random variable</a:t>
            </a:r>
            <a:endParaRPr lang="en-US" dirty="0"/>
          </a:p>
        </p:txBody>
      </p:sp>
      <p:sp>
        <p:nvSpPr>
          <p:cNvPr id="3" name="Content Placeholder 2"/>
          <p:cNvSpPr>
            <a:spLocks noGrp="1"/>
          </p:cNvSpPr>
          <p:nvPr>
            <p:ph idx="1"/>
          </p:nvPr>
        </p:nvSpPr>
        <p:spPr/>
        <p:txBody>
          <a:bodyPr/>
          <a:lstStyle/>
          <a:p>
            <a:pPr marL="342900" lvl="1" indent="-342900">
              <a:buClr>
                <a:schemeClr val="accent1"/>
              </a:buClr>
              <a:buSzPct val="65000"/>
              <a:buFont typeface="Wingdings" pitchFamily="2" charset="2"/>
              <a:buChar char="n"/>
            </a:pPr>
            <a:r>
              <a:rPr lang="en-US" sz="2400" dirty="0" smtClean="0"/>
              <a:t>Given a probability mass function </a:t>
            </a:r>
            <a:r>
              <a:rPr lang="cs-CZ" sz="2400" i="1" dirty="0" err="1" smtClean="0"/>
              <a:t>p</a:t>
            </a:r>
            <a:r>
              <a:rPr lang="cs-CZ" sz="2400" i="1" baseline="-25000" dirty="0" err="1" smtClean="0"/>
              <a:t>I,J</a:t>
            </a:r>
            <a:r>
              <a:rPr lang="cs-CZ" sz="2400" dirty="0" smtClean="0"/>
              <a:t>(</a:t>
            </a:r>
            <a:r>
              <a:rPr lang="cs-CZ" sz="2400" i="1" dirty="0" smtClean="0"/>
              <a:t>i, j</a:t>
            </a:r>
            <a:r>
              <a:rPr lang="cs-CZ" sz="2400" dirty="0" smtClean="0"/>
              <a:t>)</a:t>
            </a:r>
          </a:p>
          <a:p>
            <a:endParaRPr lang="en-US" dirty="0" smtClean="0"/>
          </a:p>
          <a:p>
            <a:r>
              <a:rPr lang="en-US" dirty="0" smtClean="0"/>
              <a:t>Option </a:t>
            </a:r>
            <a:r>
              <a:rPr lang="cs-CZ" dirty="0" smtClean="0"/>
              <a:t>1: </a:t>
            </a:r>
          </a:p>
          <a:p>
            <a:pPr lvl="1"/>
            <a:r>
              <a:rPr lang="en-US" dirty="0" smtClean="0"/>
              <a:t>Interpret the 2D PMF as a </a:t>
            </a:r>
            <a:r>
              <a:rPr lang="cs-CZ" dirty="0" smtClean="0"/>
              <a:t>1D </a:t>
            </a:r>
            <a:r>
              <a:rPr lang="en-US" dirty="0" smtClean="0"/>
              <a:t>vector of probabilities</a:t>
            </a:r>
            <a:endParaRPr lang="cs-CZ" dirty="0" smtClean="0"/>
          </a:p>
          <a:p>
            <a:pPr lvl="1"/>
            <a:r>
              <a:rPr lang="en-US" dirty="0" smtClean="0"/>
              <a:t>Generate samples as in the 1D case</a:t>
            </a:r>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5</a:t>
            </a:fld>
            <a:endParaRPr lang="en-US" altLang="en-US"/>
          </a:p>
        </p:txBody>
      </p:sp>
    </p:spTree>
    <p:extLst>
      <p:ext uri="{BB962C8B-B14F-4D97-AF65-F5344CB8AC3E}">
        <p14:creationId xmlns:p14="http://schemas.microsoft.com/office/powerpoint/2010/main" val="3623300130"/>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Mapping from direction in Cartesian </a:t>
            </a:r>
            <a:br>
              <a:rPr lang="en-US" dirty="0" smtClean="0"/>
            </a:br>
            <a:r>
              <a:rPr lang="en-US" dirty="0" smtClean="0"/>
              <a:t>coordinates to image UV. </a:t>
            </a:r>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50</a:t>
            </a:fld>
            <a:endParaRPr lang="en-US" dirty="0">
              <a:solidFill>
                <a:srgbClr val="FFFFFF"/>
              </a:solidFill>
            </a:endParaRPr>
          </a:p>
        </p:txBody>
      </p:sp>
      <p:sp>
        <p:nvSpPr>
          <p:cNvPr id="4" name="Title 3"/>
          <p:cNvSpPr>
            <a:spLocks noGrp="1"/>
          </p:cNvSpPr>
          <p:nvPr>
            <p:ph type="title"/>
          </p:nvPr>
        </p:nvSpPr>
        <p:spPr/>
        <p:txBody>
          <a:bodyPr/>
          <a:lstStyle/>
          <a:p>
            <a:r>
              <a:rPr lang="en-US" dirty="0" smtClean="0"/>
              <a:t>Mapping</a:t>
            </a:r>
            <a:endParaRPr lang="en-US" dirty="0"/>
          </a:p>
        </p:txBody>
      </p:sp>
      <p:pic>
        <p:nvPicPr>
          <p:cNvPr id="5" name="Picture 4" descr="C:\devel\rotation\probes\stpeters.exr.jpg"/>
          <p:cNvPicPr>
            <a:picLocks noChangeAspect="1" noChangeArrowheads="1"/>
          </p:cNvPicPr>
          <p:nvPr/>
        </p:nvPicPr>
        <p:blipFill>
          <a:blip r:embed="rId2" cstate="print"/>
          <a:srcRect/>
          <a:stretch>
            <a:fillRect/>
          </a:stretch>
        </p:blipFill>
        <p:spPr bwMode="auto">
          <a:xfrm>
            <a:off x="6400800" y="1676400"/>
            <a:ext cx="2230200" cy="2230200"/>
          </a:xfrm>
          <a:prstGeom prst="rect">
            <a:avLst/>
          </a:prstGeom>
          <a:noFill/>
        </p:spPr>
      </p:pic>
      <p:sp>
        <p:nvSpPr>
          <p:cNvPr id="7" name="Rectangle 6"/>
          <p:cNvSpPr/>
          <p:nvPr/>
        </p:nvSpPr>
        <p:spPr>
          <a:xfrm>
            <a:off x="914400" y="2444695"/>
            <a:ext cx="4572000" cy="1200329"/>
          </a:xfrm>
          <a:prstGeom prst="rect">
            <a:avLst/>
          </a:prstGeom>
          <a:ln>
            <a:solidFill>
              <a:schemeClr val="bg2">
                <a:lumMod val="60000"/>
                <a:lumOff val="40000"/>
              </a:schemeClr>
            </a:solidFill>
          </a:ln>
        </p:spPr>
        <p:txBody>
          <a:bodyPr>
            <a:spAutoFit/>
          </a:bodyPr>
          <a:lstStyle/>
          <a:p>
            <a:pPr fontAlgn="auto">
              <a:spcBef>
                <a:spcPts val="0"/>
              </a:spcBef>
              <a:spcAft>
                <a:spcPts val="0"/>
              </a:spcAft>
            </a:pPr>
            <a:r>
              <a:rPr lang="en-US" dirty="0" smtClean="0">
                <a:latin typeface="Corbel"/>
              </a:rPr>
              <a:t>float d = </a:t>
            </a:r>
            <a:r>
              <a:rPr lang="en-US" dirty="0" err="1" smtClean="0">
                <a:latin typeface="Corbel"/>
              </a:rPr>
              <a:t>sqrt</a:t>
            </a:r>
            <a:r>
              <a:rPr lang="en-US" dirty="0" smtClean="0">
                <a:latin typeface="Corbel"/>
              </a:rPr>
              <a:t>(</a:t>
            </a:r>
            <a:r>
              <a:rPr lang="en-US" dirty="0" err="1" smtClean="0">
                <a:latin typeface="Corbel"/>
              </a:rPr>
              <a:t>dir.x</a:t>
            </a:r>
            <a:r>
              <a:rPr lang="en-US" dirty="0" smtClean="0">
                <a:latin typeface="Corbel"/>
              </a:rPr>
              <a:t>*</a:t>
            </a:r>
            <a:r>
              <a:rPr lang="en-US" dirty="0" err="1" smtClean="0">
                <a:latin typeface="Corbel"/>
              </a:rPr>
              <a:t>dir.x</a:t>
            </a:r>
            <a:r>
              <a:rPr lang="en-US" dirty="0" smtClean="0">
                <a:latin typeface="Corbel"/>
              </a:rPr>
              <a:t> + </a:t>
            </a:r>
            <a:r>
              <a:rPr lang="en-US" dirty="0" err="1" smtClean="0">
                <a:latin typeface="Corbel"/>
              </a:rPr>
              <a:t>dir.y</a:t>
            </a:r>
            <a:r>
              <a:rPr lang="en-US" dirty="0" smtClean="0">
                <a:latin typeface="Corbel"/>
              </a:rPr>
              <a:t>*</a:t>
            </a:r>
            <a:r>
              <a:rPr lang="en-US" dirty="0" err="1" smtClean="0">
                <a:latin typeface="Corbel"/>
              </a:rPr>
              <a:t>dir.y</a:t>
            </a:r>
            <a:r>
              <a:rPr lang="en-US" dirty="0" smtClean="0">
                <a:latin typeface="Corbel"/>
              </a:rPr>
              <a:t>);</a:t>
            </a:r>
            <a:br>
              <a:rPr lang="en-US" dirty="0" smtClean="0">
                <a:latin typeface="Corbel"/>
              </a:rPr>
            </a:br>
            <a:r>
              <a:rPr lang="en-US" dirty="0" smtClean="0">
                <a:latin typeface="Corbel"/>
              </a:rPr>
              <a:t>float r = d&gt;0 ? 0.159154943*</a:t>
            </a:r>
            <a:r>
              <a:rPr lang="en-US" dirty="0" err="1" smtClean="0">
                <a:latin typeface="Corbel"/>
              </a:rPr>
              <a:t>acos</a:t>
            </a:r>
            <a:r>
              <a:rPr lang="en-US" dirty="0" smtClean="0">
                <a:latin typeface="Corbel"/>
              </a:rPr>
              <a:t>(</a:t>
            </a:r>
            <a:r>
              <a:rPr lang="en-US" dirty="0" err="1" smtClean="0">
                <a:latin typeface="Corbel"/>
              </a:rPr>
              <a:t>dir.z</a:t>
            </a:r>
            <a:r>
              <a:rPr lang="en-US" dirty="0" smtClean="0">
                <a:latin typeface="Corbel"/>
              </a:rPr>
              <a:t>)/d : 0.0;</a:t>
            </a:r>
            <a:br>
              <a:rPr lang="en-US" dirty="0" smtClean="0">
                <a:latin typeface="Corbel"/>
              </a:rPr>
            </a:br>
            <a:r>
              <a:rPr lang="en-US" dirty="0" smtClean="0">
                <a:latin typeface="Corbel"/>
              </a:rPr>
              <a:t>u = 0.5 + </a:t>
            </a:r>
            <a:r>
              <a:rPr lang="en-US" dirty="0" err="1" smtClean="0">
                <a:latin typeface="Corbel"/>
              </a:rPr>
              <a:t>dir.x</a:t>
            </a:r>
            <a:r>
              <a:rPr lang="en-US" dirty="0" smtClean="0">
                <a:latin typeface="Corbel"/>
              </a:rPr>
              <a:t> * r;</a:t>
            </a:r>
            <a:br>
              <a:rPr lang="en-US" dirty="0" smtClean="0">
                <a:latin typeface="Corbel"/>
              </a:rPr>
            </a:br>
            <a:r>
              <a:rPr lang="en-US" dirty="0" smtClean="0">
                <a:latin typeface="Corbel"/>
              </a:rPr>
              <a:t>v = 0.5 + </a:t>
            </a:r>
            <a:r>
              <a:rPr lang="en-US" dirty="0" err="1" smtClean="0">
                <a:latin typeface="Corbel"/>
              </a:rPr>
              <a:t>dir.y</a:t>
            </a:r>
            <a:r>
              <a:rPr lang="en-US" dirty="0" smtClean="0">
                <a:latin typeface="Corbel"/>
              </a:rPr>
              <a:t> * r;</a:t>
            </a:r>
            <a:endParaRPr lang="en-US" dirty="0">
              <a:latin typeface="Corbel"/>
            </a:endParaRPr>
          </a:p>
        </p:txBody>
      </p:sp>
      <p:sp>
        <p:nvSpPr>
          <p:cNvPr id="9" name="TextBox 8"/>
          <p:cNvSpPr txBox="1"/>
          <p:nvPr/>
        </p:nvSpPr>
        <p:spPr>
          <a:xfrm>
            <a:off x="152400" y="3718679"/>
            <a:ext cx="8839200" cy="3046988"/>
          </a:xfrm>
          <a:prstGeom prst="rect">
            <a:avLst/>
          </a:prstGeom>
          <a:noFill/>
        </p:spPr>
        <p:txBody>
          <a:bodyPr wrap="square" rtlCol="0">
            <a:spAutoFit/>
          </a:bodyPr>
          <a:lstStyle/>
          <a:p>
            <a:pPr algn="just" fontAlgn="auto">
              <a:spcBef>
                <a:spcPts val="0"/>
              </a:spcBef>
              <a:spcAft>
                <a:spcPts val="0"/>
              </a:spcAft>
            </a:pPr>
            <a:r>
              <a:rPr lang="en-US" sz="1600" dirty="0" smtClean="0">
                <a:latin typeface="Corbel"/>
              </a:rPr>
              <a:t>Quote from “http://ict.debevec.org/~debevec/Probes/”</a:t>
            </a:r>
          </a:p>
          <a:p>
            <a:pPr algn="just" fontAlgn="auto">
              <a:spcBef>
                <a:spcPts val="0"/>
              </a:spcBef>
              <a:spcAft>
                <a:spcPts val="0"/>
              </a:spcAft>
            </a:pPr>
            <a:r>
              <a:rPr lang="en-US" sz="1600" i="1" dirty="0" smtClean="0">
                <a:latin typeface="Corbel"/>
              </a:rPr>
              <a:t>The following light probe images were created by taking two pictures of a mirrored ball at ninety degrees of separation and assembling the two radiance maps into this registered dataset. The coordinate mapping of these images is such that the center of the image is straight forward, the circumference of the image is straight backwards, and the horizontal line through the center linearly maps </a:t>
            </a:r>
            <a:r>
              <a:rPr lang="en-US" sz="1600" i="1" dirty="0" err="1" smtClean="0">
                <a:latin typeface="Corbel"/>
              </a:rPr>
              <a:t>azimuthal</a:t>
            </a:r>
            <a:r>
              <a:rPr lang="en-US" sz="1600" i="1" dirty="0" smtClean="0">
                <a:latin typeface="Corbel"/>
              </a:rPr>
              <a:t> angle to pixel coordinate.</a:t>
            </a:r>
          </a:p>
          <a:p>
            <a:pPr algn="just" fontAlgn="auto">
              <a:spcBef>
                <a:spcPts val="0"/>
              </a:spcBef>
              <a:spcAft>
                <a:spcPts val="0"/>
              </a:spcAft>
            </a:pPr>
            <a:r>
              <a:rPr lang="en-US" sz="1600" i="1" dirty="0" smtClean="0">
                <a:latin typeface="Corbel"/>
              </a:rPr>
              <a:t>Thus, if we consider the images to be normalized to have coordinates </a:t>
            </a:r>
            <a:r>
              <a:rPr lang="en-US" sz="1600" b="1" i="1" dirty="0" smtClean="0">
                <a:latin typeface="Corbel"/>
              </a:rPr>
              <a:t>u=[-1,1]</a:t>
            </a:r>
            <a:r>
              <a:rPr lang="en-US" sz="1600" i="1" dirty="0" smtClean="0">
                <a:latin typeface="Corbel"/>
              </a:rPr>
              <a:t>, </a:t>
            </a:r>
            <a:r>
              <a:rPr lang="en-US" sz="1600" b="1" i="1" dirty="0" smtClean="0">
                <a:latin typeface="Corbel"/>
              </a:rPr>
              <a:t>v=[-1,1]</a:t>
            </a:r>
            <a:r>
              <a:rPr lang="en-US" sz="1600" i="1" dirty="0" smtClean="0">
                <a:latin typeface="Corbel"/>
              </a:rPr>
              <a:t>, we have </a:t>
            </a:r>
            <a:r>
              <a:rPr lang="en-US" sz="1600" b="1" i="1" dirty="0" smtClean="0">
                <a:latin typeface="Corbel"/>
              </a:rPr>
              <a:t>theta=atan2(</a:t>
            </a:r>
            <a:r>
              <a:rPr lang="en-US" sz="1600" b="1" i="1" dirty="0" err="1" smtClean="0">
                <a:latin typeface="Corbel"/>
              </a:rPr>
              <a:t>v,u</a:t>
            </a:r>
            <a:r>
              <a:rPr lang="en-US" sz="1600" b="1" i="1" dirty="0" smtClean="0">
                <a:latin typeface="Corbel"/>
              </a:rPr>
              <a:t>)</a:t>
            </a:r>
            <a:r>
              <a:rPr lang="en-US" sz="1600" i="1" dirty="0" smtClean="0">
                <a:latin typeface="Corbel"/>
              </a:rPr>
              <a:t>, </a:t>
            </a:r>
            <a:r>
              <a:rPr lang="en-US" sz="1600" b="1" i="1" dirty="0" smtClean="0">
                <a:latin typeface="Corbel"/>
              </a:rPr>
              <a:t>phi=pi*</a:t>
            </a:r>
            <a:r>
              <a:rPr lang="en-US" sz="1600" b="1" i="1" dirty="0" err="1" smtClean="0">
                <a:latin typeface="Corbel"/>
              </a:rPr>
              <a:t>sqrt</a:t>
            </a:r>
            <a:r>
              <a:rPr lang="en-US" sz="1600" b="1" i="1" dirty="0" smtClean="0">
                <a:latin typeface="Corbel"/>
              </a:rPr>
              <a:t>(u*</a:t>
            </a:r>
            <a:r>
              <a:rPr lang="en-US" sz="1600" b="1" i="1" dirty="0" err="1" smtClean="0">
                <a:latin typeface="Corbel"/>
              </a:rPr>
              <a:t>u+v</a:t>
            </a:r>
            <a:r>
              <a:rPr lang="en-US" sz="1600" b="1" i="1" dirty="0" smtClean="0">
                <a:latin typeface="Corbel"/>
              </a:rPr>
              <a:t>*v)</a:t>
            </a:r>
            <a:r>
              <a:rPr lang="en-US" sz="1600" i="1" dirty="0" smtClean="0">
                <a:latin typeface="Corbel"/>
              </a:rPr>
              <a:t>. The unit vector pointing in the corresponding direction is obtained by rotating </a:t>
            </a:r>
            <a:r>
              <a:rPr lang="en-US" sz="1600" b="1" i="1" dirty="0" smtClean="0">
                <a:latin typeface="Corbel"/>
              </a:rPr>
              <a:t>(0,0,-1)</a:t>
            </a:r>
            <a:r>
              <a:rPr lang="en-US" sz="1600" i="1" dirty="0" smtClean="0">
                <a:latin typeface="Corbel"/>
              </a:rPr>
              <a:t> by </a:t>
            </a:r>
            <a:r>
              <a:rPr lang="en-US" sz="1600" b="1" i="1" dirty="0" smtClean="0">
                <a:latin typeface="Corbel"/>
              </a:rPr>
              <a:t>phi</a:t>
            </a:r>
            <a:r>
              <a:rPr lang="en-US" sz="1600" i="1" dirty="0" smtClean="0">
                <a:latin typeface="Corbel"/>
              </a:rPr>
              <a:t> degrees around the </a:t>
            </a:r>
            <a:r>
              <a:rPr lang="en-US" sz="1600" b="1" i="1" dirty="0" smtClean="0">
                <a:latin typeface="Corbel"/>
              </a:rPr>
              <a:t>y</a:t>
            </a:r>
            <a:r>
              <a:rPr lang="en-US" sz="1600" i="1" dirty="0" smtClean="0">
                <a:latin typeface="Corbel"/>
              </a:rPr>
              <a:t> (up) axis and then </a:t>
            </a:r>
            <a:r>
              <a:rPr lang="en-US" sz="1600" b="1" i="1" dirty="0" smtClean="0">
                <a:latin typeface="Corbel"/>
              </a:rPr>
              <a:t>theta</a:t>
            </a:r>
            <a:r>
              <a:rPr lang="en-US" sz="1600" i="1" dirty="0" smtClean="0">
                <a:latin typeface="Corbel"/>
              </a:rPr>
              <a:t> degrees around the </a:t>
            </a:r>
            <a:r>
              <a:rPr lang="en-US" sz="1600" b="1" i="1" dirty="0" smtClean="0">
                <a:latin typeface="Corbel"/>
              </a:rPr>
              <a:t>-z</a:t>
            </a:r>
            <a:r>
              <a:rPr lang="en-US" sz="1600" i="1" dirty="0" smtClean="0">
                <a:latin typeface="Corbel"/>
              </a:rPr>
              <a:t> (forward) axis. If for a direction vector in the world </a:t>
            </a:r>
            <a:r>
              <a:rPr lang="en-US" sz="1600" b="1" i="1" dirty="0" smtClean="0">
                <a:latin typeface="Corbel"/>
              </a:rPr>
              <a:t>(</a:t>
            </a:r>
            <a:r>
              <a:rPr lang="en-US" sz="1600" b="1" i="1" dirty="0" err="1" smtClean="0">
                <a:latin typeface="Corbel"/>
              </a:rPr>
              <a:t>Dx</a:t>
            </a:r>
            <a:r>
              <a:rPr lang="en-US" sz="1600" b="1" i="1" dirty="0" smtClean="0">
                <a:latin typeface="Corbel"/>
              </a:rPr>
              <a:t>, </a:t>
            </a:r>
            <a:r>
              <a:rPr lang="en-US" sz="1600" b="1" i="1" dirty="0" err="1" smtClean="0">
                <a:latin typeface="Corbel"/>
              </a:rPr>
              <a:t>Dy</a:t>
            </a:r>
            <a:r>
              <a:rPr lang="en-US" sz="1600" b="1" i="1" dirty="0" smtClean="0">
                <a:latin typeface="Corbel"/>
              </a:rPr>
              <a:t>, </a:t>
            </a:r>
            <a:r>
              <a:rPr lang="en-US" sz="1600" b="1" i="1" dirty="0" err="1" smtClean="0">
                <a:latin typeface="Corbel"/>
              </a:rPr>
              <a:t>Dz</a:t>
            </a:r>
            <a:r>
              <a:rPr lang="en-US" sz="1600" b="1" i="1" dirty="0" smtClean="0">
                <a:latin typeface="Corbel"/>
              </a:rPr>
              <a:t>)</a:t>
            </a:r>
            <a:r>
              <a:rPr lang="en-US" sz="1600" i="1" dirty="0" smtClean="0">
                <a:latin typeface="Corbel"/>
              </a:rPr>
              <a:t>, the corresponding </a:t>
            </a:r>
            <a:r>
              <a:rPr lang="en-US" sz="1600" b="1" i="1" dirty="0" smtClean="0">
                <a:latin typeface="Corbel"/>
              </a:rPr>
              <a:t>(</a:t>
            </a:r>
            <a:r>
              <a:rPr lang="en-US" sz="1600" b="1" i="1" dirty="0" err="1" smtClean="0">
                <a:latin typeface="Corbel"/>
              </a:rPr>
              <a:t>u,v</a:t>
            </a:r>
            <a:r>
              <a:rPr lang="en-US" sz="1600" b="1" i="1" dirty="0" smtClean="0">
                <a:latin typeface="Corbel"/>
              </a:rPr>
              <a:t>)</a:t>
            </a:r>
            <a:r>
              <a:rPr lang="en-US" sz="1600" i="1" dirty="0" smtClean="0">
                <a:latin typeface="Corbel"/>
              </a:rPr>
              <a:t> coordinate in the light probe image is </a:t>
            </a:r>
            <a:r>
              <a:rPr lang="en-US" sz="1600" b="1" i="1" dirty="0" smtClean="0">
                <a:latin typeface="Corbel"/>
              </a:rPr>
              <a:t>(</a:t>
            </a:r>
            <a:r>
              <a:rPr lang="en-US" sz="1600" b="1" i="1" dirty="0" err="1" smtClean="0">
                <a:latin typeface="Corbel"/>
              </a:rPr>
              <a:t>Dx</a:t>
            </a:r>
            <a:r>
              <a:rPr lang="en-US" sz="1600" b="1" i="1" dirty="0" smtClean="0">
                <a:latin typeface="Corbel"/>
              </a:rPr>
              <a:t>*</a:t>
            </a:r>
            <a:r>
              <a:rPr lang="en-US" sz="1600" b="1" i="1" dirty="0" err="1" smtClean="0">
                <a:latin typeface="Corbel"/>
              </a:rPr>
              <a:t>r,Dy</a:t>
            </a:r>
            <a:r>
              <a:rPr lang="en-US" sz="1600" b="1" i="1" dirty="0" smtClean="0">
                <a:latin typeface="Corbel"/>
              </a:rPr>
              <a:t>*r)</a:t>
            </a:r>
            <a:r>
              <a:rPr lang="en-US" sz="1600" i="1" dirty="0" smtClean="0">
                <a:latin typeface="Corbel"/>
              </a:rPr>
              <a:t> where </a:t>
            </a:r>
            <a:r>
              <a:rPr lang="en-US" sz="1600" b="1" i="1" dirty="0" smtClean="0">
                <a:latin typeface="Corbel"/>
              </a:rPr>
              <a:t>r=(1/pi)*</a:t>
            </a:r>
            <a:r>
              <a:rPr lang="en-US" sz="1600" b="1" i="1" dirty="0" err="1" smtClean="0">
                <a:latin typeface="Corbel"/>
              </a:rPr>
              <a:t>acos</a:t>
            </a:r>
            <a:r>
              <a:rPr lang="en-US" sz="1600" b="1" i="1" dirty="0" smtClean="0">
                <a:latin typeface="Corbel"/>
              </a:rPr>
              <a:t>(</a:t>
            </a:r>
            <a:r>
              <a:rPr lang="en-US" sz="1600" b="1" i="1" dirty="0" err="1" smtClean="0">
                <a:latin typeface="Corbel"/>
              </a:rPr>
              <a:t>Dz</a:t>
            </a:r>
            <a:r>
              <a:rPr lang="en-US" sz="1600" b="1" i="1" dirty="0" smtClean="0">
                <a:latin typeface="Corbel"/>
              </a:rPr>
              <a:t>)/</a:t>
            </a:r>
            <a:r>
              <a:rPr lang="en-US" sz="1600" b="1" i="1" dirty="0" err="1" smtClean="0">
                <a:latin typeface="Corbel"/>
              </a:rPr>
              <a:t>sqrt</a:t>
            </a:r>
            <a:r>
              <a:rPr lang="en-US" sz="1600" b="1" i="1" dirty="0" smtClean="0">
                <a:latin typeface="Corbel"/>
              </a:rPr>
              <a:t>(Dx^2 + Dy^2)</a:t>
            </a:r>
            <a:r>
              <a:rPr lang="en-US" sz="1600" i="1" dirty="0" smtClean="0">
                <a:latin typeface="Corbel"/>
              </a:rPr>
              <a:t>.</a:t>
            </a:r>
          </a:p>
          <a:p>
            <a:pPr algn="just" fontAlgn="auto">
              <a:spcBef>
                <a:spcPts val="0"/>
              </a:spcBef>
              <a:spcAft>
                <a:spcPts val="0"/>
              </a:spcAft>
            </a:pPr>
            <a:endParaRPr lang="en-US" sz="1600" dirty="0">
              <a:latin typeface="Corbel"/>
            </a:endParaRPr>
          </a:p>
        </p:txBody>
      </p:sp>
    </p:spTree>
    <p:extLst>
      <p:ext uri="{BB962C8B-B14F-4D97-AF65-F5344CB8AC3E}">
        <p14:creationId xmlns:p14="http://schemas.microsoft.com/office/powerpoint/2010/main" val="16996030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r>
              <a:rPr lang="en-US" dirty="0" smtClean="0"/>
              <a:t>Technique (</a:t>
            </a:r>
            <a:r>
              <a:rPr lang="en-US" dirty="0" err="1" smtClean="0"/>
              <a:t>pdf</a:t>
            </a:r>
            <a:r>
              <a:rPr lang="en-US" dirty="0" smtClean="0"/>
              <a:t>) 1: </a:t>
            </a:r>
            <a:br>
              <a:rPr lang="en-US" dirty="0" smtClean="0"/>
            </a:br>
            <a:r>
              <a:rPr lang="en-US" b="1" dirty="0" smtClean="0"/>
              <a:t>BRDF importance sampling</a:t>
            </a:r>
          </a:p>
          <a:p>
            <a:pPr marL="742950" lvl="2" indent="-342900">
              <a:buFont typeface="Times" charset="0"/>
              <a:buChar char="•"/>
            </a:pPr>
            <a:r>
              <a:rPr lang="en-US" dirty="0" smtClean="0"/>
              <a:t>Generate directions with a </a:t>
            </a:r>
            <a:r>
              <a:rPr lang="en-US" dirty="0" err="1" smtClean="0"/>
              <a:t>pdf</a:t>
            </a:r>
            <a:r>
              <a:rPr lang="en-US" dirty="0" smtClean="0"/>
              <a:t> proportional to the BRDF</a:t>
            </a:r>
          </a:p>
          <a:p>
            <a:endParaRPr lang="en-US" dirty="0" smtClean="0"/>
          </a:p>
          <a:p>
            <a:r>
              <a:rPr lang="en-US" dirty="0" smtClean="0"/>
              <a:t>Technique (</a:t>
            </a:r>
            <a:r>
              <a:rPr lang="en-US" dirty="0" err="1" smtClean="0"/>
              <a:t>pdf</a:t>
            </a:r>
            <a:r>
              <a:rPr lang="en-US" dirty="0" smtClean="0"/>
              <a:t>) 2: </a:t>
            </a:r>
            <a:br>
              <a:rPr lang="en-US" dirty="0" smtClean="0"/>
            </a:br>
            <a:r>
              <a:rPr lang="en-US" b="1" dirty="0" smtClean="0"/>
              <a:t>Environment map importance sampling</a:t>
            </a:r>
          </a:p>
          <a:p>
            <a:pPr lvl="1"/>
            <a:r>
              <a:rPr lang="en-US" dirty="0" smtClean="0"/>
              <a:t>Generate directions with a </a:t>
            </a:r>
            <a:r>
              <a:rPr lang="en-US" dirty="0" err="1" smtClean="0"/>
              <a:t>pdf</a:t>
            </a:r>
            <a:r>
              <a:rPr lang="en-US" dirty="0" smtClean="0"/>
              <a:t> proportional to </a:t>
            </a:r>
            <a:r>
              <a:rPr lang="en-US" i="1" dirty="0" smtClean="0"/>
              <a:t>L</a:t>
            </a:r>
            <a:r>
              <a:rPr lang="en-US" dirty="0" smtClean="0"/>
              <a:t>(</a:t>
            </a:r>
            <a:r>
              <a:rPr lang="en-US" dirty="0" smtClean="0">
                <a:latin typeface="Symbol" pitchFamily="18" charset="2"/>
              </a:rPr>
              <a:t>w</a:t>
            </a:r>
            <a:r>
              <a:rPr lang="en-US" dirty="0" smtClean="0"/>
              <a:t>) represented by the EM </a:t>
            </a:r>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51</a:t>
            </a:fld>
            <a:endParaRPr lang="en-US" dirty="0">
              <a:solidFill>
                <a:srgbClr val="FFFFFF"/>
              </a:solidFill>
            </a:endParaRPr>
          </a:p>
        </p:txBody>
      </p:sp>
      <p:sp>
        <p:nvSpPr>
          <p:cNvPr id="4" name="Title 3"/>
          <p:cNvSpPr>
            <a:spLocks noGrp="1"/>
          </p:cNvSpPr>
          <p:nvPr>
            <p:ph type="title"/>
          </p:nvPr>
        </p:nvSpPr>
        <p:spPr/>
        <p:txBody>
          <a:bodyPr/>
          <a:lstStyle/>
          <a:p>
            <a:r>
              <a:rPr lang="en-US" dirty="0" smtClean="0"/>
              <a:t>Sampling strategies for image based lighting</a:t>
            </a:r>
            <a:endParaRPr lang="en-US" dirty="0"/>
          </a:p>
        </p:txBody>
      </p:sp>
      <p:sp>
        <p:nvSpPr>
          <p:cNvPr id="5" name="Footer Placeholder 4"/>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683476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Sampling strategies</a:t>
            </a:r>
            <a:endParaRPr lang="en-US" dirty="0"/>
          </a:p>
        </p:txBody>
      </p:sp>
      <p:pic>
        <p:nvPicPr>
          <p:cNvPr id="1027" name="Picture 3" descr="C:\!SGI\vyuka\2010-zima\PGIII\envmap\rotation\brdf-diffuse.exr.png"/>
          <p:cNvPicPr>
            <a:picLocks noChangeAspect="1" noChangeArrowheads="1"/>
          </p:cNvPicPr>
          <p:nvPr/>
        </p:nvPicPr>
        <p:blipFill>
          <a:blip r:embed="rId2" cstate="print"/>
          <a:srcRect l="11073" t="4921" r="11073" b="4921"/>
          <a:stretch>
            <a:fillRect/>
          </a:stretch>
        </p:blipFill>
        <p:spPr bwMode="auto">
          <a:xfrm>
            <a:off x="749396" y="1138812"/>
            <a:ext cx="1898392" cy="1648810"/>
          </a:xfrm>
          <a:prstGeom prst="rect">
            <a:avLst/>
          </a:prstGeom>
          <a:noFill/>
        </p:spPr>
      </p:pic>
      <p:pic>
        <p:nvPicPr>
          <p:cNvPr id="1028" name="Picture 4" descr="C:\!SGI\vyuka\2010-zima\PGIII\envmap\rotation\brdf-alpha0.20.exr.png"/>
          <p:cNvPicPr>
            <a:picLocks noChangeAspect="1" noChangeArrowheads="1"/>
          </p:cNvPicPr>
          <p:nvPr/>
        </p:nvPicPr>
        <p:blipFill>
          <a:blip r:embed="rId3" cstate="print"/>
          <a:srcRect l="11073" t="4921" r="11073" b="4921"/>
          <a:stretch>
            <a:fillRect/>
          </a:stretch>
        </p:blipFill>
        <p:spPr bwMode="auto">
          <a:xfrm>
            <a:off x="2832196" y="1138812"/>
            <a:ext cx="1898392" cy="1648810"/>
          </a:xfrm>
          <a:prstGeom prst="rect">
            <a:avLst/>
          </a:prstGeom>
          <a:noFill/>
        </p:spPr>
      </p:pic>
      <p:pic>
        <p:nvPicPr>
          <p:cNvPr id="1029" name="Picture 5" descr="C:\!SGI\vyuka\2010-zima\PGIII\envmap\rotation\brdf-alpha0.05.exr.png"/>
          <p:cNvPicPr>
            <a:picLocks noChangeAspect="1" noChangeArrowheads="1"/>
          </p:cNvPicPr>
          <p:nvPr/>
        </p:nvPicPr>
        <p:blipFill>
          <a:blip r:embed="rId4" cstate="print"/>
          <a:srcRect l="11073" t="4921" r="11073" b="4921"/>
          <a:stretch>
            <a:fillRect/>
          </a:stretch>
        </p:blipFill>
        <p:spPr bwMode="auto">
          <a:xfrm>
            <a:off x="4914996" y="1138812"/>
            <a:ext cx="1898392" cy="1648810"/>
          </a:xfrm>
          <a:prstGeom prst="rect">
            <a:avLst/>
          </a:prstGeom>
          <a:noFill/>
        </p:spPr>
      </p:pic>
      <p:pic>
        <p:nvPicPr>
          <p:cNvPr id="1030" name="Picture 6" descr="C:\!SGI\vyuka\2010-zima\PGIII\envmap\rotation\brdf-alpha0.01.exr.png"/>
          <p:cNvPicPr>
            <a:picLocks noChangeAspect="1" noChangeArrowheads="1"/>
          </p:cNvPicPr>
          <p:nvPr/>
        </p:nvPicPr>
        <p:blipFill>
          <a:blip r:embed="rId5" cstate="print"/>
          <a:srcRect l="11073" t="4921" r="11073" b="4921"/>
          <a:stretch>
            <a:fillRect/>
          </a:stretch>
        </p:blipFill>
        <p:spPr bwMode="auto">
          <a:xfrm>
            <a:off x="6997796" y="1138812"/>
            <a:ext cx="1898392" cy="1648810"/>
          </a:xfrm>
          <a:prstGeom prst="rect">
            <a:avLst/>
          </a:prstGeom>
          <a:noFill/>
        </p:spPr>
      </p:pic>
      <p:pic>
        <p:nvPicPr>
          <p:cNvPr id="1031" name="Picture 7" descr="C:\!SGI\vyuka\2010-zima\PGIII\envmap\rotation\em-diffuse.exr.png"/>
          <p:cNvPicPr>
            <a:picLocks noChangeAspect="1" noChangeArrowheads="1"/>
          </p:cNvPicPr>
          <p:nvPr/>
        </p:nvPicPr>
        <p:blipFill>
          <a:blip r:embed="rId6" cstate="print"/>
          <a:srcRect l="11073" t="4921" r="11073" b="4921"/>
          <a:stretch>
            <a:fillRect/>
          </a:stretch>
        </p:blipFill>
        <p:spPr bwMode="auto">
          <a:xfrm>
            <a:off x="749396" y="2931606"/>
            <a:ext cx="1898392" cy="1648810"/>
          </a:xfrm>
          <a:prstGeom prst="rect">
            <a:avLst/>
          </a:prstGeom>
          <a:noFill/>
        </p:spPr>
      </p:pic>
      <p:pic>
        <p:nvPicPr>
          <p:cNvPr id="1032" name="Picture 8" descr="C:\!SGI\vyuka\2010-zima\PGIII\envmap\rotation\em-alpha0.20.exr.png"/>
          <p:cNvPicPr>
            <a:picLocks noChangeAspect="1" noChangeArrowheads="1"/>
          </p:cNvPicPr>
          <p:nvPr/>
        </p:nvPicPr>
        <p:blipFill>
          <a:blip r:embed="rId7" cstate="print"/>
          <a:srcRect l="11073" t="4921" r="11073" b="4921"/>
          <a:stretch>
            <a:fillRect/>
          </a:stretch>
        </p:blipFill>
        <p:spPr bwMode="auto">
          <a:xfrm>
            <a:off x="2832196" y="2931606"/>
            <a:ext cx="1898392" cy="1648810"/>
          </a:xfrm>
          <a:prstGeom prst="rect">
            <a:avLst/>
          </a:prstGeom>
          <a:noFill/>
        </p:spPr>
      </p:pic>
      <p:pic>
        <p:nvPicPr>
          <p:cNvPr id="1033" name="Picture 9" descr="C:\!SGI\vyuka\2010-zima\PGIII\envmap\rotation\em-alpha0.05.exr.png"/>
          <p:cNvPicPr>
            <a:picLocks noChangeAspect="1" noChangeArrowheads="1"/>
          </p:cNvPicPr>
          <p:nvPr/>
        </p:nvPicPr>
        <p:blipFill>
          <a:blip r:embed="rId8" cstate="print"/>
          <a:srcRect l="11073" t="4921" r="11073" b="4921"/>
          <a:stretch>
            <a:fillRect/>
          </a:stretch>
        </p:blipFill>
        <p:spPr bwMode="auto">
          <a:xfrm>
            <a:off x="4914996" y="2931606"/>
            <a:ext cx="1898392" cy="1648810"/>
          </a:xfrm>
          <a:prstGeom prst="rect">
            <a:avLst/>
          </a:prstGeom>
          <a:noFill/>
        </p:spPr>
      </p:pic>
      <p:pic>
        <p:nvPicPr>
          <p:cNvPr id="1034" name="Picture 10" descr="C:\!SGI\vyuka\2010-zima\PGIII\envmap\rotation\em-alpha0.01.exr.png"/>
          <p:cNvPicPr>
            <a:picLocks noChangeAspect="1" noChangeArrowheads="1"/>
          </p:cNvPicPr>
          <p:nvPr/>
        </p:nvPicPr>
        <p:blipFill>
          <a:blip r:embed="rId9" cstate="print"/>
          <a:srcRect l="11073" t="4921" r="11073" b="4921"/>
          <a:stretch>
            <a:fillRect/>
          </a:stretch>
        </p:blipFill>
        <p:spPr bwMode="auto">
          <a:xfrm>
            <a:off x="6997796" y="2931606"/>
            <a:ext cx="1898392" cy="1648810"/>
          </a:xfrm>
          <a:prstGeom prst="rect">
            <a:avLst/>
          </a:prstGeom>
          <a:noFill/>
        </p:spPr>
      </p:pic>
      <p:pic>
        <p:nvPicPr>
          <p:cNvPr id="1035" name="Picture 11" descr="C:\!SGI\vyuka\2010-zima\PGIII\envmap\rotation\mis-diffuse.exr.png"/>
          <p:cNvPicPr>
            <a:picLocks noChangeAspect="1" noChangeArrowheads="1"/>
          </p:cNvPicPr>
          <p:nvPr/>
        </p:nvPicPr>
        <p:blipFill>
          <a:blip r:embed="rId10" cstate="print"/>
          <a:srcRect l="11073" t="4921" r="11073" b="4921"/>
          <a:stretch>
            <a:fillRect/>
          </a:stretch>
        </p:blipFill>
        <p:spPr bwMode="auto">
          <a:xfrm>
            <a:off x="749396" y="4724400"/>
            <a:ext cx="1898392" cy="1648810"/>
          </a:xfrm>
          <a:prstGeom prst="rect">
            <a:avLst/>
          </a:prstGeom>
          <a:noFill/>
        </p:spPr>
      </p:pic>
      <p:pic>
        <p:nvPicPr>
          <p:cNvPr id="1036" name="Picture 12" descr="C:\!SGI\vyuka\2010-zima\PGIII\envmap\rotation\mis-a0.20.exr.png"/>
          <p:cNvPicPr>
            <a:picLocks noChangeAspect="1" noChangeArrowheads="1"/>
          </p:cNvPicPr>
          <p:nvPr/>
        </p:nvPicPr>
        <p:blipFill>
          <a:blip r:embed="rId11" cstate="print"/>
          <a:srcRect l="11073" t="4921" r="11073" b="4921"/>
          <a:stretch>
            <a:fillRect/>
          </a:stretch>
        </p:blipFill>
        <p:spPr bwMode="auto">
          <a:xfrm>
            <a:off x="2832196" y="4724400"/>
            <a:ext cx="1898392" cy="1648810"/>
          </a:xfrm>
          <a:prstGeom prst="rect">
            <a:avLst/>
          </a:prstGeom>
          <a:noFill/>
        </p:spPr>
      </p:pic>
      <p:pic>
        <p:nvPicPr>
          <p:cNvPr id="1037" name="Picture 13" descr="C:\!SGI\vyuka\2010-zima\PGIII\envmap\rotation\mis-a0.05.exr.png"/>
          <p:cNvPicPr>
            <a:picLocks noChangeAspect="1" noChangeArrowheads="1"/>
          </p:cNvPicPr>
          <p:nvPr/>
        </p:nvPicPr>
        <p:blipFill>
          <a:blip r:embed="rId12" cstate="print"/>
          <a:srcRect l="11073" t="4921" r="11073" b="4921"/>
          <a:stretch>
            <a:fillRect/>
          </a:stretch>
        </p:blipFill>
        <p:spPr bwMode="auto">
          <a:xfrm>
            <a:off x="4914996" y="4724400"/>
            <a:ext cx="1898392" cy="1648810"/>
          </a:xfrm>
          <a:prstGeom prst="rect">
            <a:avLst/>
          </a:prstGeom>
          <a:noFill/>
        </p:spPr>
      </p:pic>
      <p:pic>
        <p:nvPicPr>
          <p:cNvPr id="1038" name="Picture 14" descr="C:\!SGI\vyuka\2010-zima\PGIII\envmap\rotation\mis-a0.01.exr.png"/>
          <p:cNvPicPr>
            <a:picLocks noChangeAspect="1" noChangeArrowheads="1"/>
          </p:cNvPicPr>
          <p:nvPr/>
        </p:nvPicPr>
        <p:blipFill>
          <a:blip r:embed="rId13" cstate="print"/>
          <a:srcRect l="11073" t="4921" r="11073" b="4921"/>
          <a:stretch>
            <a:fillRect/>
          </a:stretch>
        </p:blipFill>
        <p:spPr bwMode="auto">
          <a:xfrm>
            <a:off x="6997796" y="4724400"/>
            <a:ext cx="1898392" cy="1648810"/>
          </a:xfrm>
          <a:prstGeom prst="rect">
            <a:avLst/>
          </a:prstGeom>
          <a:noFill/>
        </p:spPr>
      </p:pic>
      <p:sp>
        <p:nvSpPr>
          <p:cNvPr id="18" name="TextBox 17"/>
          <p:cNvSpPr txBox="1"/>
          <p:nvPr/>
        </p:nvSpPr>
        <p:spPr>
          <a:xfrm rot="16200000">
            <a:off x="-362278" y="1630382"/>
            <a:ext cx="1370888" cy="646331"/>
          </a:xfrm>
          <a:prstGeom prst="rect">
            <a:avLst/>
          </a:prstGeom>
          <a:noFill/>
        </p:spPr>
        <p:txBody>
          <a:bodyPr wrap="none" rtlCol="0">
            <a:spAutoFit/>
          </a:bodyPr>
          <a:lstStyle/>
          <a:p>
            <a:pPr algn="ctr" fontAlgn="auto">
              <a:spcBef>
                <a:spcPts val="0"/>
              </a:spcBef>
              <a:spcAft>
                <a:spcPts val="0"/>
              </a:spcAft>
            </a:pPr>
            <a:r>
              <a:rPr lang="en-US" dirty="0" smtClean="0">
                <a:latin typeface="Corbel"/>
              </a:rPr>
              <a:t>BRDF  IS</a:t>
            </a:r>
          </a:p>
          <a:p>
            <a:pPr algn="ctr" fontAlgn="auto">
              <a:spcBef>
                <a:spcPts val="0"/>
              </a:spcBef>
              <a:spcAft>
                <a:spcPts val="0"/>
              </a:spcAft>
            </a:pPr>
            <a:r>
              <a:rPr lang="en-US" dirty="0" smtClean="0">
                <a:latin typeface="Corbel"/>
              </a:rPr>
              <a:t>600 samples</a:t>
            </a:r>
            <a:endParaRPr lang="en-US" dirty="0">
              <a:latin typeface="Corbel"/>
            </a:endParaRPr>
          </a:p>
        </p:txBody>
      </p:sp>
      <p:sp>
        <p:nvSpPr>
          <p:cNvPr id="19" name="TextBox 18"/>
          <p:cNvSpPr txBox="1"/>
          <p:nvPr/>
        </p:nvSpPr>
        <p:spPr>
          <a:xfrm rot="16200000">
            <a:off x="-362278" y="3410990"/>
            <a:ext cx="1370888" cy="646331"/>
          </a:xfrm>
          <a:prstGeom prst="rect">
            <a:avLst/>
          </a:prstGeom>
          <a:noFill/>
        </p:spPr>
        <p:txBody>
          <a:bodyPr wrap="none" rtlCol="0">
            <a:spAutoFit/>
          </a:bodyPr>
          <a:lstStyle/>
          <a:p>
            <a:pPr algn="ctr" fontAlgn="auto">
              <a:spcBef>
                <a:spcPts val="0"/>
              </a:spcBef>
              <a:spcAft>
                <a:spcPts val="0"/>
              </a:spcAft>
            </a:pPr>
            <a:r>
              <a:rPr lang="en-US" dirty="0" smtClean="0">
                <a:latin typeface="Corbel"/>
              </a:rPr>
              <a:t>EM IS</a:t>
            </a:r>
          </a:p>
          <a:p>
            <a:pPr algn="ctr" fontAlgn="auto">
              <a:spcBef>
                <a:spcPts val="0"/>
              </a:spcBef>
              <a:spcAft>
                <a:spcPts val="0"/>
              </a:spcAft>
            </a:pPr>
            <a:r>
              <a:rPr lang="en-US" dirty="0" smtClean="0">
                <a:latin typeface="Corbel"/>
              </a:rPr>
              <a:t>600 samples</a:t>
            </a:r>
            <a:endParaRPr lang="en-US" dirty="0">
              <a:latin typeface="Corbel"/>
            </a:endParaRPr>
          </a:p>
        </p:txBody>
      </p:sp>
      <p:sp>
        <p:nvSpPr>
          <p:cNvPr id="20" name="TextBox 19"/>
          <p:cNvSpPr txBox="1"/>
          <p:nvPr/>
        </p:nvSpPr>
        <p:spPr>
          <a:xfrm rot="16200000">
            <a:off x="-629979" y="5276889"/>
            <a:ext cx="1906291" cy="646331"/>
          </a:xfrm>
          <a:prstGeom prst="rect">
            <a:avLst/>
          </a:prstGeom>
          <a:noFill/>
        </p:spPr>
        <p:txBody>
          <a:bodyPr wrap="none" rtlCol="0">
            <a:spAutoFit/>
          </a:bodyPr>
          <a:lstStyle/>
          <a:p>
            <a:pPr algn="ctr" fontAlgn="auto">
              <a:spcBef>
                <a:spcPts val="0"/>
              </a:spcBef>
              <a:spcAft>
                <a:spcPts val="0"/>
              </a:spcAft>
            </a:pPr>
            <a:r>
              <a:rPr lang="en-US" dirty="0" smtClean="0">
                <a:latin typeface="Corbel"/>
              </a:rPr>
              <a:t>MIS</a:t>
            </a:r>
          </a:p>
          <a:p>
            <a:pPr algn="ctr" fontAlgn="auto">
              <a:spcBef>
                <a:spcPts val="0"/>
              </a:spcBef>
              <a:spcAft>
                <a:spcPts val="0"/>
              </a:spcAft>
            </a:pPr>
            <a:r>
              <a:rPr lang="en-US" dirty="0" smtClean="0">
                <a:latin typeface="Corbel"/>
              </a:rPr>
              <a:t>300 + 300 samples</a:t>
            </a:r>
            <a:endParaRPr lang="en-US" dirty="0">
              <a:latin typeface="Corbel"/>
            </a:endParaRPr>
          </a:p>
        </p:txBody>
      </p:sp>
      <p:sp>
        <p:nvSpPr>
          <p:cNvPr id="21" name="TextBox 20"/>
          <p:cNvSpPr txBox="1"/>
          <p:nvPr/>
        </p:nvSpPr>
        <p:spPr>
          <a:xfrm>
            <a:off x="1066800" y="6488668"/>
            <a:ext cx="1324401" cy="369332"/>
          </a:xfrm>
          <a:prstGeom prst="rect">
            <a:avLst/>
          </a:prstGeom>
          <a:noFill/>
        </p:spPr>
        <p:txBody>
          <a:bodyPr wrap="none" rtlCol="0">
            <a:spAutoFit/>
          </a:bodyPr>
          <a:lstStyle/>
          <a:p>
            <a:pPr algn="ctr" fontAlgn="auto">
              <a:spcBef>
                <a:spcPts val="0"/>
              </a:spcBef>
              <a:spcAft>
                <a:spcPts val="0"/>
              </a:spcAft>
            </a:pPr>
            <a:r>
              <a:rPr lang="en-US" dirty="0" smtClean="0">
                <a:latin typeface="Corbel"/>
              </a:rPr>
              <a:t>Diffuse only</a:t>
            </a:r>
            <a:endParaRPr lang="en-US" dirty="0">
              <a:latin typeface="Corbel"/>
            </a:endParaRPr>
          </a:p>
        </p:txBody>
      </p:sp>
      <p:sp>
        <p:nvSpPr>
          <p:cNvPr id="22" name="TextBox 21"/>
          <p:cNvSpPr txBox="1"/>
          <p:nvPr/>
        </p:nvSpPr>
        <p:spPr>
          <a:xfrm>
            <a:off x="2859489" y="6488668"/>
            <a:ext cx="1948226" cy="369332"/>
          </a:xfrm>
          <a:prstGeom prst="rect">
            <a:avLst/>
          </a:prstGeom>
          <a:noFill/>
        </p:spPr>
        <p:txBody>
          <a:bodyPr wrap="none" rtlCol="0">
            <a:spAutoFit/>
          </a:bodyPr>
          <a:lstStyle/>
          <a:p>
            <a:pPr algn="ctr" fontAlgn="auto">
              <a:spcBef>
                <a:spcPts val="0"/>
              </a:spcBef>
              <a:spcAft>
                <a:spcPts val="0"/>
              </a:spcAft>
            </a:pPr>
            <a:r>
              <a:rPr lang="en-US" dirty="0" smtClean="0">
                <a:latin typeface="Corbel"/>
              </a:rPr>
              <a:t>Ward BRDF, </a:t>
            </a:r>
            <a:r>
              <a:rPr lang="en-US" dirty="0" smtClean="0">
                <a:latin typeface="Symbol" pitchFamily="18" charset="2"/>
              </a:rPr>
              <a:t>a</a:t>
            </a:r>
            <a:r>
              <a:rPr lang="en-US" dirty="0" smtClean="0">
                <a:latin typeface="Corbel"/>
              </a:rPr>
              <a:t>=0.2</a:t>
            </a:r>
            <a:endParaRPr lang="en-US" dirty="0">
              <a:latin typeface="Corbel"/>
            </a:endParaRPr>
          </a:p>
        </p:txBody>
      </p:sp>
      <p:sp>
        <p:nvSpPr>
          <p:cNvPr id="23" name="TextBox 22"/>
          <p:cNvSpPr txBox="1"/>
          <p:nvPr/>
        </p:nvSpPr>
        <p:spPr>
          <a:xfrm>
            <a:off x="4821498" y="6477000"/>
            <a:ext cx="2058832" cy="369332"/>
          </a:xfrm>
          <a:prstGeom prst="rect">
            <a:avLst/>
          </a:prstGeom>
          <a:noFill/>
        </p:spPr>
        <p:txBody>
          <a:bodyPr wrap="none" rtlCol="0">
            <a:spAutoFit/>
          </a:bodyPr>
          <a:lstStyle/>
          <a:p>
            <a:pPr algn="ctr" fontAlgn="auto">
              <a:spcBef>
                <a:spcPts val="0"/>
              </a:spcBef>
              <a:spcAft>
                <a:spcPts val="0"/>
              </a:spcAft>
            </a:pPr>
            <a:r>
              <a:rPr lang="en-US" dirty="0" smtClean="0">
                <a:latin typeface="Corbel"/>
              </a:rPr>
              <a:t>Ward BRDF, </a:t>
            </a:r>
            <a:r>
              <a:rPr lang="en-US" dirty="0" smtClean="0">
                <a:latin typeface="Symbol" pitchFamily="18" charset="2"/>
              </a:rPr>
              <a:t>a</a:t>
            </a:r>
            <a:r>
              <a:rPr lang="en-US" dirty="0" smtClean="0">
                <a:latin typeface="Corbel"/>
              </a:rPr>
              <a:t>=0.05</a:t>
            </a:r>
            <a:endParaRPr lang="en-US" dirty="0">
              <a:latin typeface="Corbel"/>
            </a:endParaRPr>
          </a:p>
        </p:txBody>
      </p:sp>
      <p:sp>
        <p:nvSpPr>
          <p:cNvPr id="24" name="TextBox 23"/>
          <p:cNvSpPr txBox="1"/>
          <p:nvPr/>
        </p:nvSpPr>
        <p:spPr>
          <a:xfrm>
            <a:off x="7012174" y="6477000"/>
            <a:ext cx="2052421" cy="369332"/>
          </a:xfrm>
          <a:prstGeom prst="rect">
            <a:avLst/>
          </a:prstGeom>
          <a:noFill/>
        </p:spPr>
        <p:txBody>
          <a:bodyPr wrap="none" rtlCol="0">
            <a:spAutoFit/>
          </a:bodyPr>
          <a:lstStyle/>
          <a:p>
            <a:pPr algn="ctr" fontAlgn="auto">
              <a:spcBef>
                <a:spcPts val="0"/>
              </a:spcBef>
              <a:spcAft>
                <a:spcPts val="0"/>
              </a:spcAft>
            </a:pPr>
            <a:r>
              <a:rPr lang="en-US" dirty="0" smtClean="0">
                <a:latin typeface="Corbel"/>
              </a:rPr>
              <a:t>Ward BRDF, </a:t>
            </a:r>
            <a:r>
              <a:rPr lang="en-US" dirty="0" smtClean="0">
                <a:latin typeface="Symbol" pitchFamily="18" charset="2"/>
              </a:rPr>
              <a:t>a</a:t>
            </a:r>
            <a:r>
              <a:rPr lang="en-US" dirty="0" smtClean="0">
                <a:latin typeface="Corbel"/>
              </a:rPr>
              <a:t>=0.01</a:t>
            </a:r>
            <a:endParaRPr lang="en-US" dirty="0">
              <a:latin typeface="Corbel"/>
            </a:endParaRPr>
          </a:p>
        </p:txBody>
      </p:sp>
    </p:spTree>
    <p:extLst>
      <p:ext uri="{BB962C8B-B14F-4D97-AF65-F5344CB8AC3E}">
        <p14:creationId xmlns:p14="http://schemas.microsoft.com/office/powerpoint/2010/main" val="39668835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Sampling according to the environment map luminance</a:t>
            </a:r>
            <a:endParaRPr lang="cs-CZ" dirty="0"/>
          </a:p>
        </p:txBody>
      </p:sp>
      <p:sp>
        <p:nvSpPr>
          <p:cNvPr id="3" name="Content Placeholder 2"/>
          <p:cNvSpPr>
            <a:spLocks noGrp="1"/>
          </p:cNvSpPr>
          <p:nvPr>
            <p:ph idx="1"/>
          </p:nvPr>
        </p:nvSpPr>
        <p:spPr/>
        <p:txBody>
          <a:bodyPr/>
          <a:lstStyle/>
          <a:p>
            <a:endParaRPr lang="en-US" dirty="0" smtClean="0"/>
          </a:p>
          <a:p>
            <a:r>
              <a:rPr lang="en-US" dirty="0" smtClean="0"/>
              <a:t>Luminance of the environment map defines the sampling pdf on the unit sphere</a:t>
            </a:r>
          </a:p>
          <a:p>
            <a:endParaRPr lang="en-US" dirty="0" smtClean="0"/>
          </a:p>
          <a:p>
            <a:r>
              <a:rPr lang="en-US" dirty="0" smtClean="0"/>
              <a:t>For details, see </a:t>
            </a:r>
            <a:r>
              <a:rPr lang="cs-CZ" dirty="0" smtClean="0"/>
              <a:t>PBRT</a:t>
            </a:r>
            <a:endParaRPr lang="cs-CZ" dirty="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53</a:t>
            </a:fld>
            <a:endParaRPr lang="en-US" altLang="en-US"/>
          </a:p>
        </p:txBody>
      </p:sp>
    </p:spTree>
    <p:extLst>
      <p:ext uri="{BB962C8B-B14F-4D97-AF65-F5344CB8AC3E}">
        <p14:creationId xmlns:p14="http://schemas.microsoft.com/office/powerpoint/2010/main" val="488585956"/>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Generating samples from a </a:t>
            </a:r>
            <a:r>
              <a:rPr lang="cs-CZ" dirty="0"/>
              <a:t>2D </a:t>
            </a:r>
            <a:r>
              <a:rPr lang="en-US" dirty="0"/>
              <a:t>discrete random variable</a:t>
            </a:r>
            <a:endParaRPr lang="cs-CZ" dirty="0"/>
          </a:p>
        </p:txBody>
      </p:sp>
      <p:sp>
        <p:nvSpPr>
          <p:cNvPr id="3" name="Content Placeholder 2"/>
          <p:cNvSpPr>
            <a:spLocks noGrp="1"/>
          </p:cNvSpPr>
          <p:nvPr>
            <p:ph idx="1"/>
          </p:nvPr>
        </p:nvSpPr>
        <p:spPr/>
        <p:txBody>
          <a:bodyPr/>
          <a:lstStyle/>
          <a:p>
            <a:endParaRPr lang="cs-CZ"/>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6</a:t>
            </a:fld>
            <a:endParaRPr lang="en-US" altLang="en-US"/>
          </a:p>
        </p:txBody>
      </p:sp>
      <p:pic>
        <p:nvPicPr>
          <p:cNvPr id="406530" name="Picture 2" descr="C:\Users\jarda\Desktop\infinitesamp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628800"/>
            <a:ext cx="8136904" cy="4589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855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Generating samples from a </a:t>
            </a:r>
            <a:r>
              <a:rPr lang="cs-CZ" dirty="0"/>
              <a:t>2D </a:t>
            </a:r>
            <a:r>
              <a:rPr lang="en-US" dirty="0"/>
              <a:t>discrete random variable</a:t>
            </a:r>
          </a:p>
        </p:txBody>
      </p:sp>
      <p:sp>
        <p:nvSpPr>
          <p:cNvPr id="3" name="Content Placeholder 2"/>
          <p:cNvSpPr>
            <a:spLocks noGrp="1"/>
          </p:cNvSpPr>
          <p:nvPr>
            <p:ph idx="1"/>
          </p:nvPr>
        </p:nvSpPr>
        <p:spPr/>
        <p:txBody>
          <a:bodyPr/>
          <a:lstStyle/>
          <a:p>
            <a:r>
              <a:rPr lang="en-US" dirty="0" smtClean="0"/>
              <a:t>Option 2 </a:t>
            </a:r>
            <a:r>
              <a:rPr lang="cs-CZ" dirty="0" smtClean="0"/>
              <a:t>(</a:t>
            </a:r>
            <a:r>
              <a:rPr lang="en-US" dirty="0" smtClean="0"/>
              <a:t>better</a:t>
            </a:r>
            <a:r>
              <a:rPr lang="cs-CZ" dirty="0" smtClean="0"/>
              <a:t>)</a:t>
            </a:r>
          </a:p>
          <a:p>
            <a:pPr marL="801687" lvl="1" indent="-457200">
              <a:buFont typeface="+mj-lt"/>
              <a:buAutoNum type="arabicPeriod"/>
            </a:pPr>
            <a:r>
              <a:rPr lang="en-US" dirty="0" smtClean="0"/>
              <a:t>“Column” </a:t>
            </a:r>
            <a:r>
              <a:rPr lang="cs-CZ" i="1" dirty="0" err="1" smtClean="0"/>
              <a:t>i</a:t>
            </a:r>
            <a:r>
              <a:rPr lang="cs-CZ" baseline="-25000" dirty="0" err="1" smtClean="0"/>
              <a:t>sel</a:t>
            </a:r>
            <a:r>
              <a:rPr lang="cs-CZ" dirty="0" smtClean="0"/>
              <a:t> </a:t>
            </a:r>
            <a:r>
              <a:rPr lang="en-US" dirty="0" smtClean="0"/>
              <a:t>is sampled from the marginal distribution</a:t>
            </a:r>
            <a:r>
              <a:rPr lang="cs-CZ" dirty="0" smtClean="0"/>
              <a:t>, </a:t>
            </a:r>
            <a:r>
              <a:rPr lang="en-US" dirty="0" smtClean="0"/>
              <a:t>given by a </a:t>
            </a:r>
            <a:r>
              <a:rPr lang="cs-CZ" dirty="0" smtClean="0"/>
              <a:t>1D </a:t>
            </a:r>
            <a:r>
              <a:rPr lang="en-US" dirty="0" smtClean="0"/>
              <a:t>marginal </a:t>
            </a:r>
            <a:r>
              <a:rPr lang="en-US" dirty="0" err="1" smtClean="0"/>
              <a:t>pmf</a:t>
            </a:r>
            <a:endParaRPr lang="cs-CZ" dirty="0" smtClean="0"/>
          </a:p>
          <a:p>
            <a:pPr marL="801687" lvl="1" indent="-457200">
              <a:buFont typeface="+mj-lt"/>
              <a:buAutoNum type="arabicPeriod"/>
            </a:pPr>
            <a:endParaRPr lang="cs-CZ" dirty="0" smtClean="0"/>
          </a:p>
          <a:p>
            <a:pPr marL="801687" lvl="1" indent="-457200">
              <a:buFont typeface="+mj-lt"/>
              <a:buAutoNum type="arabicPeriod"/>
            </a:pPr>
            <a:endParaRPr lang="cs-CZ" dirty="0" smtClean="0"/>
          </a:p>
          <a:p>
            <a:pPr marL="801687" lvl="1" indent="-457200">
              <a:buFont typeface="+mj-lt"/>
              <a:buAutoNum type="arabicPeriod"/>
            </a:pPr>
            <a:endParaRPr lang="cs-CZ" dirty="0" smtClean="0"/>
          </a:p>
          <a:p>
            <a:pPr marL="801687" lvl="1" indent="-457200">
              <a:buFont typeface="+mj-lt"/>
              <a:buAutoNum type="arabicPeriod"/>
            </a:pPr>
            <a:r>
              <a:rPr lang="en-US" dirty="0" smtClean="0"/>
              <a:t>“Row” </a:t>
            </a:r>
            <a:r>
              <a:rPr lang="cs-CZ" i="1" dirty="0" err="1" smtClean="0"/>
              <a:t>j</a:t>
            </a:r>
            <a:r>
              <a:rPr lang="cs-CZ" baseline="-25000" dirty="0" err="1" smtClean="0"/>
              <a:t>sel</a:t>
            </a:r>
            <a:r>
              <a:rPr lang="cs-CZ" dirty="0" smtClean="0"/>
              <a:t> </a:t>
            </a:r>
            <a:r>
              <a:rPr lang="en-US" dirty="0" smtClean="0"/>
              <a:t>is sampled from the conditional distribution corresponding to the “column” </a:t>
            </a:r>
            <a:r>
              <a:rPr lang="cs-CZ" i="1" dirty="0" err="1" smtClean="0"/>
              <a:t>i</a:t>
            </a:r>
            <a:r>
              <a:rPr lang="cs-CZ" baseline="-25000" dirty="0" err="1" smtClean="0"/>
              <a:t>sel</a:t>
            </a:r>
            <a:endParaRPr lang="cs-CZ" i="1" dirty="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7</a:t>
            </a:fld>
            <a:endParaRPr lang="en-US" altLang="en-US"/>
          </a:p>
        </p:txBody>
      </p:sp>
      <p:graphicFrame>
        <p:nvGraphicFramePr>
          <p:cNvPr id="411649" name="Object 1">
            <a:hlinkClick r:id="" action="ppaction://ole?verb=0"/>
          </p:cNvPr>
          <p:cNvGraphicFramePr>
            <a:graphicFrameLocks/>
          </p:cNvGraphicFramePr>
          <p:nvPr>
            <p:extLst>
              <p:ext uri="{D42A27DB-BD31-4B8C-83A1-F6EECF244321}">
                <p14:modId xmlns:p14="http://schemas.microsoft.com/office/powerpoint/2010/main" val="48232132"/>
              </p:ext>
            </p:extLst>
          </p:nvPr>
        </p:nvGraphicFramePr>
        <p:xfrm>
          <a:off x="3162300" y="2781300"/>
          <a:ext cx="2819400" cy="1079500"/>
        </p:xfrm>
        <a:graphic>
          <a:graphicData uri="http://schemas.openxmlformats.org/presentationml/2006/ole">
            <mc:AlternateContent xmlns:mc="http://schemas.openxmlformats.org/markup-compatibility/2006">
              <mc:Choice xmlns:v="urn:schemas-microsoft-com:vml" Requires="v">
                <p:oleObj spid="_x0000_s397604" name="Rovnice" r:id="rId3" imgW="1218960" imgH="469800" progId="Equation.3">
                  <p:embed/>
                </p:oleObj>
              </mc:Choice>
              <mc:Fallback>
                <p:oleObj name="Rovnice" r:id="rId3" imgW="1218960" imgH="46980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2300" y="2781300"/>
                        <a:ext cx="28194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1650" name="Object 2">
            <a:hlinkClick r:id="" action="ppaction://ole?verb=0"/>
          </p:cNvPr>
          <p:cNvGraphicFramePr>
            <a:graphicFrameLocks/>
          </p:cNvGraphicFramePr>
          <p:nvPr>
            <p:extLst>
              <p:ext uri="{D42A27DB-BD31-4B8C-83A1-F6EECF244321}">
                <p14:modId xmlns:p14="http://schemas.microsoft.com/office/powerpoint/2010/main" val="1237470927"/>
              </p:ext>
            </p:extLst>
          </p:nvPr>
        </p:nvGraphicFramePr>
        <p:xfrm>
          <a:off x="2474913" y="4870450"/>
          <a:ext cx="4195762" cy="1020763"/>
        </p:xfrm>
        <a:graphic>
          <a:graphicData uri="http://schemas.openxmlformats.org/presentationml/2006/ole">
            <mc:AlternateContent xmlns:mc="http://schemas.openxmlformats.org/markup-compatibility/2006">
              <mc:Choice xmlns:v="urn:schemas-microsoft-com:vml" Requires="v">
                <p:oleObj spid="_x0000_s397605" name="Rovnice" r:id="rId5" imgW="1815840" imgH="444240" progId="Equation.3">
                  <p:embed/>
                </p:oleObj>
              </mc:Choice>
              <mc:Fallback>
                <p:oleObj name="Rovnice" r:id="rId5" imgW="1815840" imgH="444240" progId="Equation.3">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4913" y="4870450"/>
                        <a:ext cx="4195762" cy="102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1036126"/>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samples from a </a:t>
            </a:r>
            <a:r>
              <a:rPr lang="cs-CZ" dirty="0" smtClean="0"/>
              <a:t>1D </a:t>
            </a:r>
            <a:r>
              <a:rPr lang="en-US" dirty="0" smtClean="0"/>
              <a:t>continuous random variable</a:t>
            </a:r>
            <a:endParaRPr lang="en-US" dirty="0"/>
          </a:p>
        </p:txBody>
      </p:sp>
      <p:sp>
        <p:nvSpPr>
          <p:cNvPr id="3" name="Content Placeholder 2"/>
          <p:cNvSpPr>
            <a:spLocks noGrp="1"/>
          </p:cNvSpPr>
          <p:nvPr>
            <p:ph idx="1"/>
          </p:nvPr>
        </p:nvSpPr>
        <p:spPr/>
        <p:txBody>
          <a:bodyPr/>
          <a:lstStyle/>
          <a:p>
            <a:endParaRPr lang="cs-CZ" dirty="0" smtClean="0"/>
          </a:p>
          <a:p>
            <a:r>
              <a:rPr lang="en-US" dirty="0" smtClean="0"/>
              <a:t>Option 1: </a:t>
            </a:r>
            <a:r>
              <a:rPr lang="en-US" b="1" dirty="0" smtClean="0"/>
              <a:t>Transformation method</a:t>
            </a:r>
            <a:endParaRPr lang="cs-CZ" b="1" dirty="0" smtClean="0"/>
          </a:p>
          <a:p>
            <a:endParaRPr lang="cs-CZ" dirty="0" smtClean="0"/>
          </a:p>
          <a:p>
            <a:endParaRPr lang="cs-CZ" dirty="0" smtClean="0"/>
          </a:p>
          <a:p>
            <a:r>
              <a:rPr lang="en-US" dirty="0" smtClean="0"/>
              <a:t>Option 2: </a:t>
            </a:r>
            <a:r>
              <a:rPr lang="en-US" b="1" dirty="0" smtClean="0"/>
              <a:t>Rejection sampling</a:t>
            </a:r>
            <a:endParaRPr lang="en-US" b="1" dirty="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8</a:t>
            </a:fld>
            <a:endParaRPr lang="en-US" altLang="en-US"/>
          </a:p>
        </p:txBody>
      </p:sp>
    </p:spTree>
    <p:extLst>
      <p:ext uri="{BB962C8B-B14F-4D97-AF65-F5344CB8AC3E}">
        <p14:creationId xmlns:p14="http://schemas.microsoft.com/office/powerpoint/2010/main" val="2701711093"/>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4" name="Picture 6"/>
          <p:cNvPicPr>
            <a:picLocks noChangeAspect="1" noChangeArrowheads="1"/>
          </p:cNvPicPr>
          <p:nvPr/>
        </p:nvPicPr>
        <p:blipFill>
          <a:blip r:embed="rId3" cstate="print"/>
          <a:srcRect/>
          <a:stretch>
            <a:fillRect/>
          </a:stretch>
        </p:blipFill>
        <p:spPr bwMode="auto">
          <a:xfrm>
            <a:off x="5709096" y="3429000"/>
            <a:ext cx="3327400" cy="3211512"/>
          </a:xfrm>
          <a:prstGeom prst="rect">
            <a:avLst/>
          </a:prstGeom>
          <a:noFill/>
          <a:ln w="9525">
            <a:noFill/>
            <a:miter lim="800000"/>
            <a:headEnd/>
            <a:tailEnd/>
          </a:ln>
          <a:effectLst/>
        </p:spPr>
      </p:pic>
      <p:sp>
        <p:nvSpPr>
          <p:cNvPr id="247810" name="Rectangle 2"/>
          <p:cNvSpPr>
            <a:spLocks noGrp="1" noChangeArrowheads="1"/>
          </p:cNvSpPr>
          <p:nvPr>
            <p:ph type="title"/>
          </p:nvPr>
        </p:nvSpPr>
        <p:spPr>
          <a:xfrm>
            <a:off x="457200" y="277813"/>
            <a:ext cx="8229600" cy="703262"/>
          </a:xfrm>
        </p:spPr>
        <p:txBody>
          <a:bodyPr/>
          <a:lstStyle/>
          <a:p>
            <a:r>
              <a:rPr lang="en-US" dirty="0" smtClean="0"/>
              <a:t>Transformation method</a:t>
            </a:r>
            <a:r>
              <a:rPr lang="cs-CZ" dirty="0" smtClean="0"/>
              <a:t/>
            </a:r>
            <a:br>
              <a:rPr lang="cs-CZ" dirty="0" smtClean="0"/>
            </a:br>
            <a:endParaRPr lang="en-US" dirty="0"/>
          </a:p>
        </p:txBody>
      </p:sp>
      <p:sp>
        <p:nvSpPr>
          <p:cNvPr id="247811" name="Rectangle 3"/>
          <p:cNvSpPr>
            <a:spLocks noGrp="1" noChangeArrowheads="1"/>
          </p:cNvSpPr>
          <p:nvPr>
            <p:ph type="body" idx="1"/>
          </p:nvPr>
        </p:nvSpPr>
        <p:spPr>
          <a:xfrm>
            <a:off x="457200" y="1700808"/>
            <a:ext cx="8229600" cy="4608511"/>
          </a:xfrm>
        </p:spPr>
        <p:txBody>
          <a:bodyPr/>
          <a:lstStyle/>
          <a:p>
            <a:pPr>
              <a:lnSpc>
                <a:spcPct val="90000"/>
              </a:lnSpc>
            </a:pPr>
            <a:r>
              <a:rPr lang="en-US" dirty="0" smtClean="0"/>
              <a:t>Consider the random variable </a:t>
            </a:r>
            <a:r>
              <a:rPr lang="cs-CZ" i="1" dirty="0" smtClean="0"/>
              <a:t>U</a:t>
            </a:r>
            <a:r>
              <a:rPr lang="cs-CZ" dirty="0" smtClean="0"/>
              <a:t> </a:t>
            </a:r>
            <a:r>
              <a:rPr lang="en-US" dirty="0" smtClean="0"/>
              <a:t>from the uniform distribution Uniform</a:t>
            </a:r>
            <a:r>
              <a:rPr lang="cs-CZ" dirty="0" smtClean="0"/>
              <a:t>(0,1)</a:t>
            </a:r>
            <a:r>
              <a:rPr lang="en-US" dirty="0" smtClean="0"/>
              <a:t>. Then the random variable </a:t>
            </a:r>
            <a:r>
              <a:rPr lang="cs-CZ" i="1" dirty="0" smtClean="0"/>
              <a:t>X</a:t>
            </a:r>
            <a:r>
              <a:rPr lang="cs-CZ" dirty="0" smtClean="0"/>
              <a:t/>
            </a:r>
            <a:br>
              <a:rPr lang="cs-CZ" dirty="0" smtClean="0"/>
            </a:br>
            <a:r>
              <a:rPr lang="cs-CZ" dirty="0" smtClean="0"/>
              <a:t/>
            </a:r>
            <a:br>
              <a:rPr lang="cs-CZ" dirty="0" smtClean="0"/>
            </a:br>
            <a:r>
              <a:rPr lang="cs-CZ" dirty="0" smtClean="0"/>
              <a:t/>
            </a:r>
            <a:br>
              <a:rPr lang="cs-CZ" dirty="0" smtClean="0"/>
            </a:br>
            <a:r>
              <a:rPr lang="en-US" dirty="0" smtClean="0"/>
              <a:t>has the distribution given by the </a:t>
            </a:r>
            <a:r>
              <a:rPr lang="en-US" b="1" dirty="0" err="1" smtClean="0"/>
              <a:t>cdf</a:t>
            </a:r>
            <a:r>
              <a:rPr lang="en-US" b="1" dirty="0" smtClean="0"/>
              <a:t> </a:t>
            </a:r>
            <a:r>
              <a:rPr lang="cs-CZ" i="1" dirty="0" smtClean="0"/>
              <a:t>P</a:t>
            </a:r>
            <a:r>
              <a:rPr lang="cs-CZ" dirty="0" smtClean="0"/>
              <a:t>.</a:t>
            </a:r>
          </a:p>
          <a:p>
            <a:pPr>
              <a:lnSpc>
                <a:spcPct val="90000"/>
              </a:lnSpc>
            </a:pPr>
            <a:endParaRPr lang="cs-CZ" dirty="0" smtClean="0"/>
          </a:p>
          <a:p>
            <a:pPr>
              <a:lnSpc>
                <a:spcPct val="90000"/>
              </a:lnSpc>
            </a:pPr>
            <a:endParaRPr lang="cs-CZ" dirty="0" smtClean="0"/>
          </a:p>
          <a:p>
            <a:pPr>
              <a:lnSpc>
                <a:spcPct val="90000"/>
              </a:lnSpc>
            </a:pPr>
            <a:r>
              <a:rPr lang="en-US" dirty="0" smtClean="0"/>
              <a:t>To generate samples </a:t>
            </a:r>
            <a:br>
              <a:rPr lang="en-US" dirty="0" smtClean="0"/>
            </a:br>
            <a:r>
              <a:rPr lang="en-US" dirty="0" smtClean="0"/>
              <a:t>according to a given pdf </a:t>
            </a:r>
            <a:r>
              <a:rPr lang="cs-CZ" i="1" dirty="0" smtClean="0"/>
              <a:t>p</a:t>
            </a:r>
            <a:r>
              <a:rPr lang="en-US" i="1" dirty="0" smtClean="0"/>
              <a:t>,</a:t>
            </a:r>
            <a:br>
              <a:rPr lang="en-US" i="1" dirty="0" smtClean="0"/>
            </a:br>
            <a:r>
              <a:rPr lang="en-US" dirty="0" smtClean="0"/>
              <a:t>we need to:</a:t>
            </a:r>
            <a:endParaRPr lang="cs-CZ" dirty="0" smtClean="0"/>
          </a:p>
          <a:p>
            <a:pPr lvl="1">
              <a:lnSpc>
                <a:spcPct val="90000"/>
              </a:lnSpc>
            </a:pPr>
            <a:r>
              <a:rPr lang="en-US" dirty="0"/>
              <a:t>c</a:t>
            </a:r>
            <a:r>
              <a:rPr lang="en-US" dirty="0" smtClean="0"/>
              <a:t>alculate the </a:t>
            </a:r>
            <a:r>
              <a:rPr lang="cs-CZ" dirty="0" err="1" smtClean="0"/>
              <a:t>cdf</a:t>
            </a:r>
            <a:r>
              <a:rPr lang="cs-CZ" dirty="0" smtClean="0"/>
              <a:t> </a:t>
            </a:r>
            <a:r>
              <a:rPr lang="cs-CZ" i="1" dirty="0" smtClean="0"/>
              <a:t>P</a:t>
            </a:r>
            <a:r>
              <a:rPr lang="cs-CZ" dirty="0" smtClean="0"/>
              <a:t>(</a:t>
            </a:r>
            <a:r>
              <a:rPr lang="cs-CZ" i="1" dirty="0" smtClean="0"/>
              <a:t>x</a:t>
            </a:r>
            <a:r>
              <a:rPr lang="cs-CZ" dirty="0" smtClean="0"/>
              <a:t>) </a:t>
            </a:r>
            <a:r>
              <a:rPr lang="en-US" dirty="0" smtClean="0"/>
              <a:t>from the </a:t>
            </a:r>
            <a:r>
              <a:rPr lang="cs-CZ" dirty="0" err="1" smtClean="0"/>
              <a:t>pdf</a:t>
            </a:r>
            <a:r>
              <a:rPr lang="cs-CZ" dirty="0" smtClean="0"/>
              <a:t> </a:t>
            </a:r>
            <a:r>
              <a:rPr lang="cs-CZ" i="1" dirty="0" smtClean="0"/>
              <a:t>p</a:t>
            </a:r>
            <a:r>
              <a:rPr lang="cs-CZ" dirty="0" smtClean="0"/>
              <a:t>(</a:t>
            </a:r>
            <a:r>
              <a:rPr lang="cs-CZ" i="1" dirty="0" smtClean="0"/>
              <a:t>x</a:t>
            </a:r>
            <a:r>
              <a:rPr lang="cs-CZ" dirty="0" smtClean="0"/>
              <a:t>)</a:t>
            </a:r>
          </a:p>
          <a:p>
            <a:pPr lvl="1">
              <a:lnSpc>
                <a:spcPct val="90000"/>
              </a:lnSpc>
            </a:pPr>
            <a:r>
              <a:rPr lang="en-US" dirty="0"/>
              <a:t>c</a:t>
            </a:r>
            <a:r>
              <a:rPr lang="en-US" dirty="0" smtClean="0"/>
              <a:t>alculate the inverse </a:t>
            </a:r>
            <a:r>
              <a:rPr lang="en-US" dirty="0" err="1" smtClean="0"/>
              <a:t>cdf</a:t>
            </a:r>
            <a:r>
              <a:rPr lang="en-US" dirty="0" smtClean="0"/>
              <a:t> </a:t>
            </a:r>
            <a:r>
              <a:rPr lang="en-US" i="1" dirty="0" smtClean="0"/>
              <a:t>P</a:t>
            </a:r>
            <a:r>
              <a:rPr lang="en-US" baseline="30000" dirty="0" smtClean="0"/>
              <a:t>-1</a:t>
            </a:r>
            <a:r>
              <a:rPr lang="en-US" dirty="0" smtClean="0"/>
              <a:t>(</a:t>
            </a:r>
            <a:r>
              <a:rPr lang="en-US" i="1" dirty="0"/>
              <a:t>u</a:t>
            </a:r>
            <a:r>
              <a:rPr lang="en-US" dirty="0" smtClean="0"/>
              <a:t>)</a:t>
            </a:r>
            <a:endParaRPr lang="cs-CZ" dirty="0" smtClean="0"/>
          </a:p>
          <a:p>
            <a:pPr lvl="2">
              <a:lnSpc>
                <a:spcPct val="90000"/>
              </a:lnSpc>
              <a:buFont typeface="Wingdings" pitchFamily="2" charset="2"/>
              <a:buNone/>
            </a:pPr>
            <a:endParaRPr lang="cs-CZ" dirty="0"/>
          </a:p>
          <a:p>
            <a:pPr lvl="1">
              <a:lnSpc>
                <a:spcPct val="90000"/>
              </a:lnSpc>
              <a:buFont typeface="Wingdings" pitchFamily="2" charset="2"/>
              <a:buNone/>
            </a:pPr>
            <a:r>
              <a:rPr lang="cs-CZ" dirty="0"/>
              <a:t>              </a:t>
            </a:r>
            <a:endParaRPr lang="en-US" dirty="0"/>
          </a:p>
        </p:txBody>
      </p:sp>
      <p:graphicFrame>
        <p:nvGraphicFramePr>
          <p:cNvPr id="453635" name="Object 3">
            <a:hlinkClick r:id="" action="ppaction://ole?verb=0"/>
          </p:cNvPr>
          <p:cNvGraphicFramePr>
            <a:graphicFrameLocks/>
          </p:cNvGraphicFramePr>
          <p:nvPr/>
        </p:nvGraphicFramePr>
        <p:xfrm>
          <a:off x="3691732" y="2420888"/>
          <a:ext cx="1760537" cy="525463"/>
        </p:xfrm>
        <a:graphic>
          <a:graphicData uri="http://schemas.openxmlformats.org/presentationml/2006/ole">
            <mc:AlternateContent xmlns:mc="http://schemas.openxmlformats.org/markup-compatibility/2006">
              <mc:Choice xmlns:v="urn:schemas-microsoft-com:vml" Requires="v">
                <p:oleObj spid="_x0000_s398483" name="Rovnice" r:id="rId4" imgW="761669" imgH="228501" progId="Equation.3">
                  <p:embed/>
                </p:oleObj>
              </mc:Choice>
              <mc:Fallback>
                <p:oleObj name="Rovnice" r:id="rId4" imgW="761669" imgH="228501" progId="Equation.3">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1732" y="2420888"/>
                        <a:ext cx="1760537" cy="52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Zástupný symbol pro číslo snímku 5"/>
          <p:cNvSpPr>
            <a:spLocks noGrp="1"/>
          </p:cNvSpPr>
          <p:nvPr>
            <p:ph type="sldNum" sz="quarter" idx="12"/>
          </p:nvPr>
        </p:nvSpPr>
        <p:spPr/>
        <p:txBody>
          <a:bodyPr/>
          <a:lstStyle/>
          <a:p>
            <a:pPr>
              <a:defRPr/>
            </a:pPr>
            <a:fld id="{81494967-73EE-4A75-A827-47B02327E019}" type="slidenum">
              <a:rPr lang="en-US" altLang="en-US" smtClean="0"/>
              <a:pPr>
                <a:defRPr/>
              </a:pPr>
              <a:t>9</a:t>
            </a:fld>
            <a:endParaRPr lang="en-US" altLang="en-US"/>
          </a:p>
        </p:txBody>
      </p:sp>
      <p:sp>
        <p:nvSpPr>
          <p:cNvPr id="7" name="Zástupný symbol pro zápatí 6"/>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870086735"/>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5689</TotalTime>
  <Words>2214</Words>
  <Application>Microsoft Office PowerPoint</Application>
  <PresentationFormat>Předvádění na obrazovce (4:3)</PresentationFormat>
  <Paragraphs>446</Paragraphs>
  <Slides>53</Slides>
  <Notes>7</Notes>
  <HiddenSlides>0</HiddenSlides>
  <MMClips>0</MMClips>
  <ScaleCrop>false</ScaleCrop>
  <HeadingPairs>
    <vt:vector size="6" baseType="variant">
      <vt:variant>
        <vt:lpstr>Motiv</vt:lpstr>
      </vt:variant>
      <vt:variant>
        <vt:i4>1</vt:i4>
      </vt:variant>
      <vt:variant>
        <vt:lpstr>Vložené servery OLE</vt:lpstr>
      </vt:variant>
      <vt:variant>
        <vt:i4>2</vt:i4>
      </vt:variant>
      <vt:variant>
        <vt:lpstr>Nadpisy snímků</vt:lpstr>
      </vt:variant>
      <vt:variant>
        <vt:i4>53</vt:i4>
      </vt:variant>
    </vt:vector>
  </HeadingPairs>
  <TitlesOfParts>
    <vt:vector size="56" baseType="lpstr">
      <vt:lpstr>Hrany</vt:lpstr>
      <vt:lpstr>Equation</vt:lpstr>
      <vt:lpstr>Rovnice</vt:lpstr>
      <vt:lpstr>Computer graphics III –  Monte Carlo integration II</vt:lpstr>
      <vt:lpstr>Monte Carlo integration</vt:lpstr>
      <vt:lpstr>Generating samples from a distribution</vt:lpstr>
      <vt:lpstr>Generating samples from a 1D discrete random variable</vt:lpstr>
      <vt:lpstr>Generating samples from a 2D discrete random variable</vt:lpstr>
      <vt:lpstr>Generating samples from a 2D discrete random variable</vt:lpstr>
      <vt:lpstr>Generating samples from a 2D discrete random variable</vt:lpstr>
      <vt:lpstr>Generating samples from a 1D continuous random variable</vt:lpstr>
      <vt:lpstr>Transformation method </vt:lpstr>
      <vt:lpstr>Rejection sampling in 1D</vt:lpstr>
      <vt:lpstr>Transformation method vs. Rejection sampling</vt:lpstr>
      <vt:lpstr>Sampling from a 2D continuous random variable</vt:lpstr>
      <vt:lpstr>Transformation formulas for common cases in light transport</vt:lpstr>
      <vt:lpstr>Importance sampling from the physically-plausible Phong BRDF</vt:lpstr>
      <vt:lpstr>Physically-plausible Phong BRDF</vt:lpstr>
      <vt:lpstr>Selection of the BRDF component</vt:lpstr>
      <vt:lpstr>Sampling of the diffuse reflection</vt:lpstr>
      <vt:lpstr>sampleDiffuse()</vt:lpstr>
      <vt:lpstr>Sampling of the glossy (specular) reflection</vt:lpstr>
      <vt:lpstr>sampleSpecular()</vt:lpstr>
      <vt:lpstr>evalPdf(incDir, genDir, pd, ps)</vt:lpstr>
      <vt:lpstr>Variance reduction methods for MC estimators</vt:lpstr>
      <vt:lpstr>Variance reduction methods</vt:lpstr>
      <vt:lpstr>Importance sampling</vt:lpstr>
      <vt:lpstr>Importance sampling</vt:lpstr>
      <vt:lpstr>Control variates</vt:lpstr>
      <vt:lpstr>Control variates</vt:lpstr>
      <vt:lpstr>Control variates vs. Importance sampling</vt:lpstr>
      <vt:lpstr>Better sample distribution</vt:lpstr>
      <vt:lpstr>Stratified sampling</vt:lpstr>
      <vt:lpstr>Stratified sampling</vt:lpstr>
      <vt:lpstr>Stratified sampling</vt:lpstr>
      <vt:lpstr>How to subdivide the interval?</vt:lpstr>
      <vt:lpstr>Combination of stratified sampling and the transformation method</vt:lpstr>
      <vt:lpstr>Quasi-Monte Carlo methods (QMC)</vt:lpstr>
      <vt:lpstr>Discrepancy</vt:lpstr>
      <vt:lpstr>Stratified sampling</vt:lpstr>
      <vt:lpstr>Quasi-Monte Carlo</vt:lpstr>
      <vt:lpstr>Same random sequence for all pixels</vt:lpstr>
      <vt:lpstr>Image-based lighting</vt:lpstr>
      <vt:lpstr>Image-based lighting</vt:lpstr>
      <vt:lpstr>Image-based lighting</vt:lpstr>
      <vt:lpstr>Point Light Source</vt:lpstr>
      <vt:lpstr>Prezentace aplikace PowerPoint</vt:lpstr>
      <vt:lpstr>Prezentace aplikace PowerPoint</vt:lpstr>
      <vt:lpstr>Prezentace aplikace PowerPoint</vt:lpstr>
      <vt:lpstr>Prezentace aplikace PowerPoint</vt:lpstr>
      <vt:lpstr>Mapping</vt:lpstr>
      <vt:lpstr>Mapping</vt:lpstr>
      <vt:lpstr>Mapping</vt:lpstr>
      <vt:lpstr>Sampling strategies for image based lighting</vt:lpstr>
      <vt:lpstr>Sampling strategies</vt:lpstr>
      <vt:lpstr>Sampling according to the environment map luminance</vt:lpstr>
    </vt:vector>
  </TitlesOfParts>
  <Company>CTU Prague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Monte Carlo integration II - Computer graphics III (NPGR010)</dc:title>
  <dc:creator>Jaroslav Křivánek</dc:creator>
  <cp:keywords>Computer graphics, rendering, global illumination, Monte Carlo method</cp:keywords>
  <cp:lastModifiedBy>Jaroslav Krivanek</cp:lastModifiedBy>
  <cp:revision>3716</cp:revision>
  <dcterms:created xsi:type="dcterms:W3CDTF">2006-11-17T09:10:54Z</dcterms:created>
  <dcterms:modified xsi:type="dcterms:W3CDTF">2015-11-04T20:58:29Z</dcterms:modified>
</cp:coreProperties>
</file>